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1"/>
    <p:restoredTop sz="94610"/>
  </p:normalViewPr>
  <p:slideViewPr>
    <p:cSldViewPr snapToGrid="0" snapToObjects="1">
      <p:cViewPr>
        <p:scale>
          <a:sx n="229" d="100"/>
          <a:sy n="229" d="100"/>
        </p:scale>
        <p:origin x="152" y="-1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71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518BCE60-EB58-4019-B93A-1094BA89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239C5D7-3A83-4B28-BA16-9364DA5F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039153" cy="51435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0E4BDC5-1DF0-B758-02E4-0AA24AB72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565"/>
            <a:ext cx="4577778" cy="3844059"/>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2">
            <a:extLst>
              <a:ext uri="{FF2B5EF4-FFF2-40B4-BE49-F238E27FC236}">
                <a16:creationId xmlns:a16="http://schemas.microsoft.com/office/drawing/2014/main" id="{2D349F75-2B9A-CAC8-8A23-A735063E61E8}"/>
              </a:ext>
            </a:extLst>
          </p:cNvPr>
          <p:cNvSpPr/>
          <p:nvPr/>
        </p:nvSpPr>
        <p:spPr>
          <a:xfrm>
            <a:off x="457200" y="668077"/>
            <a:ext cx="3377012" cy="2844052"/>
          </a:xfrm>
          <a:prstGeom prst="rect">
            <a:avLst/>
          </a:prstGeom>
        </p:spPr>
        <p:txBody>
          <a:bodyPr vert="horz" lIns="91440" tIns="45720" rIns="91440" bIns="45720" rtlCol="0" anchor="t">
            <a:normAutofit/>
          </a:bodyPr>
          <a:lstStyle/>
          <a:p>
            <a:pPr marL="0" indent="0">
              <a:lnSpc>
                <a:spcPct val="90000"/>
              </a:lnSpc>
              <a:spcBef>
                <a:spcPct val="0"/>
              </a:spcBef>
              <a:spcAft>
                <a:spcPts val="600"/>
              </a:spcAft>
            </a:pPr>
            <a:r>
              <a:rPr lang="en-US" sz="3600" b="1" dirty="0">
                <a:latin typeface="+mj-lt"/>
                <a:ea typeface="+mj-ea"/>
                <a:cs typeface="+mj-cs"/>
              </a:rPr>
              <a:t>PANHANDLING</a:t>
            </a:r>
            <a:endParaRPr lang="en-US" sz="3600" dirty="0">
              <a:latin typeface="+mj-lt"/>
              <a:ea typeface="+mj-ea"/>
              <a:cs typeface="+mj-cs"/>
            </a:endParaRPr>
          </a:p>
          <a:p>
            <a:pPr marL="0" indent="0">
              <a:lnSpc>
                <a:spcPct val="90000"/>
              </a:lnSpc>
              <a:spcBef>
                <a:spcPct val="0"/>
              </a:spcBef>
              <a:spcAft>
                <a:spcPts val="600"/>
              </a:spcAft>
            </a:pPr>
            <a:r>
              <a:rPr lang="en-US" sz="3600" b="1" dirty="0">
                <a:latin typeface="+mj-lt"/>
                <a:ea typeface="+mj-ea"/>
                <a:cs typeface="+mj-cs"/>
              </a:rPr>
              <a:t>AT URBAN INTERSECTIONS</a:t>
            </a:r>
            <a:endParaRPr lang="en-US" sz="3600" dirty="0">
              <a:latin typeface="+mj-lt"/>
              <a:ea typeface="+mj-ea"/>
              <a:cs typeface="+mj-cs"/>
            </a:endParaRPr>
          </a:p>
        </p:txBody>
      </p:sp>
      <p:sp>
        <p:nvSpPr>
          <p:cNvPr id="3" name="Text 3">
            <a:extLst>
              <a:ext uri="{FF2B5EF4-FFF2-40B4-BE49-F238E27FC236}">
                <a16:creationId xmlns:a16="http://schemas.microsoft.com/office/drawing/2014/main" id="{1409F6B7-3750-2D89-EF42-2377284D663F}"/>
              </a:ext>
            </a:extLst>
          </p:cNvPr>
          <p:cNvSpPr/>
          <p:nvPr/>
        </p:nvSpPr>
        <p:spPr>
          <a:xfrm>
            <a:off x="457200" y="3043767"/>
            <a:ext cx="3533285" cy="707926"/>
          </a:xfrm>
          <a:prstGeom prst="rect">
            <a:avLst/>
          </a:prstGeom>
        </p:spPr>
        <p:txBody>
          <a:bodyPr vert="horz" lIns="91440" tIns="45720" rIns="91440" bIns="45720" rtlCol="0" anchor="ctr">
            <a:normAutofit/>
          </a:bodyPr>
          <a:lstStyle/>
          <a:p>
            <a:pPr>
              <a:lnSpc>
                <a:spcPct val="90000"/>
              </a:lnSpc>
              <a:spcBef>
                <a:spcPts val="1000"/>
              </a:spcBef>
            </a:pPr>
            <a:r>
              <a:rPr lang="en-US" sz="2400" i="1" dirty="0"/>
              <a:t>The Nairobi Lens</a:t>
            </a:r>
            <a:endParaRPr lang="en-US" sz="2400" dirty="0"/>
          </a:p>
        </p:txBody>
      </p:sp>
      <p:pic>
        <p:nvPicPr>
          <p:cNvPr id="10" name="Picture 9">
            <a:extLst>
              <a:ext uri="{FF2B5EF4-FFF2-40B4-BE49-F238E27FC236}">
                <a16:creationId xmlns:a16="http://schemas.microsoft.com/office/drawing/2014/main" id="{E66B2BBB-EC7A-54C8-4973-0B4F02A7432A}"/>
              </a:ext>
            </a:extLst>
          </p:cNvPr>
          <p:cNvPicPr>
            <a:picLocks noChangeAspect="1"/>
          </p:cNvPicPr>
          <p:nvPr/>
        </p:nvPicPr>
        <p:blipFill>
          <a:blip r:embed="rId2"/>
          <a:srcRect l="5998" t="-2" r="9735" b="3"/>
          <a:stretch>
            <a:fillRect/>
          </a:stretch>
        </p:blipFill>
        <p:spPr>
          <a:xfrm rot="5400000">
            <a:off x="4299360" y="282862"/>
            <a:ext cx="5143500" cy="4577778"/>
          </a:xfrm>
          <a:prstGeom prst="rect">
            <a:avLst/>
          </a:prstGeom>
        </p:spPr>
      </p:pic>
      <p:sp>
        <p:nvSpPr>
          <p:cNvPr id="21" name="tint">
            <a:extLst>
              <a:ext uri="{FF2B5EF4-FFF2-40B4-BE49-F238E27FC236}">
                <a16:creationId xmlns:a16="http://schemas.microsoft.com/office/drawing/2014/main" id="{49109861-B852-BC17-33D7-416D00A39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9220" y="0"/>
            <a:ext cx="522493" cy="51435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6">
            <a:extLst>
              <a:ext uri="{FF2B5EF4-FFF2-40B4-BE49-F238E27FC236}">
                <a16:creationId xmlns:a16="http://schemas.microsoft.com/office/drawing/2014/main" id="{BC788DD5-9356-AC6B-C24E-8C719EF9AF70}"/>
              </a:ext>
            </a:extLst>
          </p:cNvPr>
          <p:cNvSpPr/>
          <p:nvPr/>
        </p:nvSpPr>
        <p:spPr>
          <a:xfrm>
            <a:off x="457200" y="3894200"/>
            <a:ext cx="7315200" cy="320040"/>
          </a:xfrm>
          <a:prstGeom prst="rect">
            <a:avLst/>
          </a:prstGeom>
          <a:noFill/>
          <a:ln/>
        </p:spPr>
        <p:txBody>
          <a:bodyPr wrap="square" rtlCol="0" anchor="ctr"/>
          <a:lstStyle/>
          <a:p>
            <a:pPr marL="0" indent="0" algn="l">
              <a:buNone/>
            </a:pPr>
            <a:endParaRPr lang="en-US" sz="1100" dirty="0"/>
          </a:p>
        </p:txBody>
      </p:sp>
      <p:sp>
        <p:nvSpPr>
          <p:cNvPr id="14" name="Text 7">
            <a:extLst>
              <a:ext uri="{FF2B5EF4-FFF2-40B4-BE49-F238E27FC236}">
                <a16:creationId xmlns:a16="http://schemas.microsoft.com/office/drawing/2014/main" id="{02D3EE57-5A23-4E70-481C-37FABD79D01F}"/>
              </a:ext>
            </a:extLst>
          </p:cNvPr>
          <p:cNvSpPr/>
          <p:nvPr/>
        </p:nvSpPr>
        <p:spPr>
          <a:xfrm>
            <a:off x="457200" y="4171950"/>
            <a:ext cx="7315200" cy="292608"/>
          </a:xfrm>
          <a:prstGeom prst="rect">
            <a:avLst/>
          </a:prstGeom>
          <a:noFill/>
          <a:ln/>
        </p:spPr>
        <p:txBody>
          <a:bodyPr wrap="square" rtlCol="0" anchor="ctr"/>
          <a:lstStyle/>
          <a:p>
            <a:pPr marL="0" indent="0" algn="l">
              <a:buNone/>
            </a:pPr>
            <a:r>
              <a:rPr lang="en-US" sz="1200" b="1" dirty="0">
                <a:solidFill>
                  <a:srgbClr val="FFFFFF"/>
                </a:solidFill>
                <a:latin typeface="Calibri" pitchFamily="34" charset="0"/>
                <a:ea typeface="Calibri" pitchFamily="34" charset="-122"/>
                <a:cs typeface="Calibri" pitchFamily="34" charset="-120"/>
              </a:rPr>
              <a:t>Douglas Ragan</a:t>
            </a:r>
            <a:endParaRPr lang="en-US" sz="1200" dirty="0"/>
          </a:p>
        </p:txBody>
      </p:sp>
      <p:sp>
        <p:nvSpPr>
          <p:cNvPr id="16" name="Text 8">
            <a:extLst>
              <a:ext uri="{FF2B5EF4-FFF2-40B4-BE49-F238E27FC236}">
                <a16:creationId xmlns:a16="http://schemas.microsoft.com/office/drawing/2014/main" id="{2B58D36D-29A2-50E7-CABC-6B15F86D8FCA}"/>
              </a:ext>
            </a:extLst>
          </p:cNvPr>
          <p:cNvSpPr/>
          <p:nvPr/>
        </p:nvSpPr>
        <p:spPr>
          <a:xfrm>
            <a:off x="457200" y="4304538"/>
            <a:ext cx="8305247" cy="256032"/>
          </a:xfrm>
          <a:prstGeom prst="rect">
            <a:avLst/>
          </a:prstGeom>
          <a:noFill/>
          <a:ln/>
        </p:spPr>
        <p:txBody>
          <a:bodyPr wrap="square" rtlCol="0" anchor="ctr"/>
          <a:lstStyle/>
          <a:p>
            <a:pPr marL="0" indent="0" algn="l">
              <a:buNone/>
            </a:pPr>
            <a:r>
              <a:rPr lang="en-US" sz="950" dirty="0">
                <a:solidFill>
                  <a:srgbClr val="D4A574"/>
                </a:solidFill>
                <a:latin typeface="Calibri" pitchFamily="34" charset="0"/>
                <a:ea typeface="Calibri" pitchFamily="34" charset="-122"/>
                <a:cs typeface="Calibri" pitchFamily="34" charset="-120"/>
              </a:rPr>
              <a:t>Managing Director, Turning Tides  ·  PhD Candidate, Carleton University  </a:t>
            </a:r>
          </a:p>
          <a:p>
            <a:pPr marL="0" indent="0" algn="l">
              <a:buNone/>
            </a:pPr>
            <a:r>
              <a:rPr lang="en-US" sz="950" dirty="0">
                <a:solidFill>
                  <a:srgbClr val="D4A574"/>
                </a:solidFill>
                <a:latin typeface="Calibri" pitchFamily="34" charset="0"/>
                <a:ea typeface="Calibri" pitchFamily="34" charset="-122"/>
                <a:cs typeface="Calibri" pitchFamily="34" charset="-120"/>
              </a:rPr>
              <a:t>Former Programme Officer, UN-Habitat</a:t>
            </a:r>
            <a:endParaRPr lang="en-US" sz="950" dirty="0"/>
          </a:p>
        </p:txBody>
      </p:sp>
      <p:sp>
        <p:nvSpPr>
          <p:cNvPr id="18" name="Text 11">
            <a:extLst>
              <a:ext uri="{FF2B5EF4-FFF2-40B4-BE49-F238E27FC236}">
                <a16:creationId xmlns:a16="http://schemas.microsoft.com/office/drawing/2014/main" id="{6A74D466-165B-0D0F-5C32-969594EF4C35}"/>
              </a:ext>
            </a:extLst>
          </p:cNvPr>
          <p:cNvSpPr/>
          <p:nvPr/>
        </p:nvSpPr>
        <p:spPr>
          <a:xfrm>
            <a:off x="457200" y="4811288"/>
            <a:ext cx="8229600" cy="274320"/>
          </a:xfrm>
          <a:prstGeom prst="rect">
            <a:avLst/>
          </a:prstGeom>
          <a:noFill/>
          <a:ln/>
        </p:spPr>
        <p:txBody>
          <a:bodyPr wrap="square" rtlCol="0" anchor="ctr"/>
          <a:lstStyle/>
          <a:p>
            <a:pPr marL="0" indent="0" algn="l">
              <a:buNone/>
            </a:pPr>
            <a:r>
              <a:rPr lang="en-US" sz="900" kern="0" spc="600" dirty="0">
                <a:solidFill>
                  <a:srgbClr val="B5451B"/>
                </a:solidFill>
                <a:latin typeface="Trebuchet MS" pitchFamily="34" charset="0"/>
                <a:ea typeface="Trebuchet MS" pitchFamily="34" charset="-122"/>
                <a:cs typeface="Trebuchet MS" pitchFamily="34" charset="-120"/>
              </a:rPr>
              <a:t>NAIROBI, KENYA</a:t>
            </a:r>
            <a:endParaRPr lang="en-US" sz="900" dirty="0"/>
          </a:p>
        </p:txBody>
      </p:sp>
    </p:spTree>
    <p:extLst>
      <p:ext uri="{BB962C8B-B14F-4D97-AF65-F5344CB8AC3E}">
        <p14:creationId xmlns:p14="http://schemas.microsoft.com/office/powerpoint/2010/main" val="61493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E07B39"/>
          </a:solidFill>
          <a:ln w="12700">
            <a:solidFill>
              <a:srgbClr val="E07B39"/>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2000" b="1" dirty="0">
                <a:solidFill>
                  <a:srgbClr val="1A1A2E"/>
                </a:solidFill>
                <a:latin typeface="Trebuchet MS" pitchFamily="34" charset="0"/>
                <a:ea typeface="Trebuchet MS" pitchFamily="34" charset="-122"/>
                <a:cs typeface="Trebuchet MS" pitchFamily="34" charset="-120"/>
              </a:rPr>
              <a:t>WHAT CAN WE LEARN FROM NAIROBI</a:t>
            </a:r>
            <a:endParaRPr lang="en-US" sz="2000" dirty="0"/>
          </a:p>
        </p:txBody>
      </p:sp>
      <p:sp>
        <p:nvSpPr>
          <p:cNvPr id="4" name="Shape 2"/>
          <p:cNvSpPr/>
          <p:nvPr/>
        </p:nvSpPr>
        <p:spPr>
          <a:xfrm>
            <a:off x="274320" y="1051560"/>
            <a:ext cx="1645920" cy="3794760"/>
          </a:xfrm>
          <a:prstGeom prst="rect">
            <a:avLst/>
          </a:prstGeom>
          <a:solidFill>
            <a:srgbClr val="1E1E3A"/>
          </a:solidFill>
          <a:ln w="12700">
            <a:solidFill>
              <a:srgbClr val="1E1E3A"/>
            </a:solidFill>
            <a:prstDash val="solid"/>
          </a:ln>
        </p:spPr>
        <p:txBody>
          <a:bodyPr/>
          <a:lstStyle/>
          <a:p>
            <a:endParaRPr lang="en-US"/>
          </a:p>
        </p:txBody>
      </p:sp>
      <p:sp>
        <p:nvSpPr>
          <p:cNvPr id="5" name="Text 3"/>
          <p:cNvSpPr/>
          <p:nvPr/>
        </p:nvSpPr>
        <p:spPr>
          <a:xfrm>
            <a:off x="365759" y="1115568"/>
            <a:ext cx="1717695" cy="470002"/>
          </a:xfrm>
          <a:prstGeom prst="rect">
            <a:avLst/>
          </a:prstGeom>
          <a:noFill/>
          <a:ln/>
        </p:spPr>
        <p:txBody>
          <a:bodyPr wrap="square" rtlCol="0" anchor="ctr"/>
          <a:lstStyle/>
          <a:p>
            <a:pPr marL="0" indent="0">
              <a:buNone/>
            </a:pPr>
            <a:r>
              <a:rPr lang="en-US" sz="2800" b="1" dirty="0">
                <a:solidFill>
                  <a:srgbClr val="B5451B"/>
                </a:solidFill>
                <a:latin typeface="Trebuchet MS" pitchFamily="34" charset="0"/>
                <a:ea typeface="Trebuchet MS" pitchFamily="34" charset="-122"/>
                <a:cs typeface="Trebuchet MS" pitchFamily="34" charset="-120"/>
              </a:rPr>
              <a:t>01</a:t>
            </a:r>
            <a:endParaRPr lang="en-US" sz="2800" dirty="0"/>
          </a:p>
        </p:txBody>
      </p:sp>
      <p:sp>
        <p:nvSpPr>
          <p:cNvPr id="6" name="Text 4"/>
          <p:cNvSpPr/>
          <p:nvPr/>
        </p:nvSpPr>
        <p:spPr>
          <a:xfrm>
            <a:off x="365759" y="1600199"/>
            <a:ext cx="1717695" cy="799003"/>
          </a:xfrm>
          <a:prstGeom prst="rect">
            <a:avLst/>
          </a:prstGeom>
          <a:noFill/>
          <a:ln/>
        </p:spPr>
        <p:txBody>
          <a:bodyPr wrap="square" rtlCol="0" anchor="ctr"/>
          <a:lstStyle/>
          <a:p>
            <a:pPr marL="0" indent="0">
              <a:buNone/>
            </a:pPr>
            <a:r>
              <a:rPr lang="en-US" sz="1000" b="1" dirty="0">
                <a:solidFill>
                  <a:srgbClr val="E07B39"/>
                </a:solidFill>
                <a:latin typeface="Trebuchet MS" pitchFamily="34" charset="0"/>
                <a:ea typeface="Trebuchet MS" pitchFamily="34" charset="-122"/>
                <a:cs typeface="Trebuchet MS" pitchFamily="34" charset="-120"/>
              </a:rPr>
              <a:t>The intersection is a diagnosis, not a pathology</a:t>
            </a:r>
            <a:endParaRPr lang="en-US" sz="1000" dirty="0"/>
          </a:p>
        </p:txBody>
      </p:sp>
      <p:sp>
        <p:nvSpPr>
          <p:cNvPr id="7" name="Text 5"/>
          <p:cNvSpPr/>
          <p:nvPr/>
        </p:nvSpPr>
        <p:spPr>
          <a:xfrm>
            <a:off x="365759" y="2423160"/>
            <a:ext cx="1717695" cy="2350008"/>
          </a:xfrm>
          <a:prstGeom prst="rect">
            <a:avLst/>
          </a:prstGeom>
          <a:noFill/>
          <a:ln/>
        </p:spPr>
        <p:txBody>
          <a:bodyPr wrap="square" rtlCol="0" anchor="t"/>
          <a:lstStyle/>
          <a:p>
            <a:pPr marL="0" indent="0">
              <a:buNone/>
            </a:pPr>
            <a:r>
              <a:rPr lang="en-US" sz="950" dirty="0">
                <a:solidFill>
                  <a:srgbClr val="F5EFE6"/>
                </a:solidFill>
                <a:latin typeface="Calibri" pitchFamily="34" charset="0"/>
                <a:ea typeface="Calibri" pitchFamily="34" charset="-122"/>
                <a:cs typeface="Calibri" pitchFamily="34" charset="-120"/>
              </a:rPr>
              <a:t>When people appear at intersections, the intersection is telling you something about housing, income, and belonging — not about the character of the individual. </a:t>
            </a:r>
            <a:endParaRPr lang="en-US" sz="950" dirty="0"/>
          </a:p>
        </p:txBody>
      </p:sp>
      <p:sp>
        <p:nvSpPr>
          <p:cNvPr id="8" name="Shape 6"/>
          <p:cNvSpPr/>
          <p:nvPr/>
        </p:nvSpPr>
        <p:spPr>
          <a:xfrm>
            <a:off x="2011680" y="1051560"/>
            <a:ext cx="1645920" cy="3794760"/>
          </a:xfrm>
          <a:prstGeom prst="rect">
            <a:avLst/>
          </a:prstGeom>
          <a:solidFill>
            <a:srgbClr val="1E1E3A"/>
          </a:solidFill>
          <a:ln w="12700">
            <a:solidFill>
              <a:srgbClr val="1E1E3A"/>
            </a:solidFill>
            <a:prstDash val="solid"/>
          </a:ln>
        </p:spPr>
        <p:txBody>
          <a:bodyPr/>
          <a:lstStyle/>
          <a:p>
            <a:endParaRPr lang="en-US"/>
          </a:p>
        </p:txBody>
      </p:sp>
      <p:sp>
        <p:nvSpPr>
          <p:cNvPr id="9" name="Text 7"/>
          <p:cNvSpPr/>
          <p:nvPr/>
        </p:nvSpPr>
        <p:spPr>
          <a:xfrm>
            <a:off x="2103119" y="1115568"/>
            <a:ext cx="1717695" cy="470002"/>
          </a:xfrm>
          <a:prstGeom prst="rect">
            <a:avLst/>
          </a:prstGeom>
          <a:noFill/>
          <a:ln/>
        </p:spPr>
        <p:txBody>
          <a:bodyPr wrap="square" rtlCol="0" anchor="ctr"/>
          <a:lstStyle/>
          <a:p>
            <a:pPr marL="0" indent="0">
              <a:buNone/>
            </a:pPr>
            <a:r>
              <a:rPr lang="en-US" sz="2800" b="1" dirty="0">
                <a:solidFill>
                  <a:srgbClr val="B5451B"/>
                </a:solidFill>
                <a:latin typeface="Trebuchet MS" pitchFamily="34" charset="0"/>
                <a:ea typeface="Trebuchet MS" pitchFamily="34" charset="-122"/>
                <a:cs typeface="Trebuchet MS" pitchFamily="34" charset="-120"/>
              </a:rPr>
              <a:t>02</a:t>
            </a:r>
            <a:endParaRPr lang="en-US" sz="2800" dirty="0"/>
          </a:p>
        </p:txBody>
      </p:sp>
      <p:sp>
        <p:nvSpPr>
          <p:cNvPr id="10" name="Text 8"/>
          <p:cNvSpPr/>
          <p:nvPr/>
        </p:nvSpPr>
        <p:spPr>
          <a:xfrm>
            <a:off x="2103119" y="1600199"/>
            <a:ext cx="1717695" cy="799003"/>
          </a:xfrm>
          <a:prstGeom prst="rect">
            <a:avLst/>
          </a:prstGeom>
          <a:noFill/>
          <a:ln/>
        </p:spPr>
        <p:txBody>
          <a:bodyPr wrap="square" rtlCol="0" anchor="ctr"/>
          <a:lstStyle/>
          <a:p>
            <a:pPr marL="0" indent="0">
              <a:buNone/>
            </a:pPr>
            <a:r>
              <a:rPr lang="en-US" sz="1000" b="1" dirty="0">
                <a:solidFill>
                  <a:srgbClr val="E07B39"/>
                </a:solidFill>
                <a:latin typeface="Trebuchet MS" pitchFamily="34" charset="0"/>
                <a:ea typeface="Trebuchet MS" pitchFamily="34" charset="-122"/>
                <a:cs typeface="Trebuchet MS" pitchFamily="34" charset="-120"/>
              </a:rPr>
              <a:t>Enforcement without income is just relocation</a:t>
            </a:r>
            <a:endParaRPr lang="en-US" sz="1000" dirty="0"/>
          </a:p>
        </p:txBody>
      </p:sp>
      <p:sp>
        <p:nvSpPr>
          <p:cNvPr id="11" name="Text 9"/>
          <p:cNvSpPr/>
          <p:nvPr/>
        </p:nvSpPr>
        <p:spPr>
          <a:xfrm>
            <a:off x="2103119" y="2423160"/>
            <a:ext cx="1717695" cy="2350008"/>
          </a:xfrm>
          <a:prstGeom prst="rect">
            <a:avLst/>
          </a:prstGeom>
          <a:noFill/>
          <a:ln/>
        </p:spPr>
        <p:txBody>
          <a:bodyPr wrap="square" rtlCol="0" anchor="t"/>
          <a:lstStyle/>
          <a:p>
            <a:pPr marL="0" indent="0">
              <a:buNone/>
            </a:pPr>
            <a:r>
              <a:rPr lang="en-US" sz="950" dirty="0">
                <a:solidFill>
                  <a:srgbClr val="F5EFE6"/>
                </a:solidFill>
                <a:latin typeface="Calibri" pitchFamily="34" charset="0"/>
                <a:ea typeface="Calibri" pitchFamily="34" charset="-122"/>
                <a:cs typeface="Calibri" pitchFamily="34" charset="-120"/>
              </a:rPr>
              <a:t>Every roundup in Nairobi has failed. Cartels bring their workers back within 24 hours.  </a:t>
            </a:r>
            <a:endParaRPr lang="en-US" sz="950" dirty="0"/>
          </a:p>
        </p:txBody>
      </p:sp>
      <p:sp>
        <p:nvSpPr>
          <p:cNvPr id="12" name="Shape 10"/>
          <p:cNvSpPr/>
          <p:nvPr/>
        </p:nvSpPr>
        <p:spPr>
          <a:xfrm>
            <a:off x="3749040" y="1051560"/>
            <a:ext cx="1645920" cy="3794760"/>
          </a:xfrm>
          <a:prstGeom prst="rect">
            <a:avLst/>
          </a:prstGeom>
          <a:solidFill>
            <a:srgbClr val="1E1E3A"/>
          </a:solidFill>
          <a:ln w="12700">
            <a:solidFill>
              <a:srgbClr val="1E1E3A"/>
            </a:solidFill>
            <a:prstDash val="solid"/>
          </a:ln>
        </p:spPr>
        <p:txBody>
          <a:bodyPr/>
          <a:lstStyle/>
          <a:p>
            <a:endParaRPr lang="en-US"/>
          </a:p>
        </p:txBody>
      </p:sp>
      <p:sp>
        <p:nvSpPr>
          <p:cNvPr id="13" name="Text 11"/>
          <p:cNvSpPr/>
          <p:nvPr/>
        </p:nvSpPr>
        <p:spPr>
          <a:xfrm>
            <a:off x="3801151" y="1115568"/>
            <a:ext cx="1717695" cy="470002"/>
          </a:xfrm>
          <a:prstGeom prst="rect">
            <a:avLst/>
          </a:prstGeom>
          <a:noFill/>
          <a:ln/>
        </p:spPr>
        <p:txBody>
          <a:bodyPr wrap="square" rtlCol="0" anchor="ctr"/>
          <a:lstStyle/>
          <a:p>
            <a:pPr marL="0" indent="0">
              <a:buNone/>
            </a:pPr>
            <a:r>
              <a:rPr lang="en-US" sz="2800" b="1" dirty="0">
                <a:solidFill>
                  <a:srgbClr val="B5451B"/>
                </a:solidFill>
                <a:latin typeface="Trebuchet MS" pitchFamily="34" charset="0"/>
                <a:ea typeface="Trebuchet MS" pitchFamily="34" charset="-122"/>
                <a:cs typeface="Trebuchet MS" pitchFamily="34" charset="-120"/>
              </a:rPr>
              <a:t>03</a:t>
            </a:r>
            <a:endParaRPr lang="en-US" sz="2800" dirty="0"/>
          </a:p>
        </p:txBody>
      </p:sp>
      <p:sp>
        <p:nvSpPr>
          <p:cNvPr id="14" name="Text 12"/>
          <p:cNvSpPr/>
          <p:nvPr/>
        </p:nvSpPr>
        <p:spPr>
          <a:xfrm>
            <a:off x="3801151" y="1600199"/>
            <a:ext cx="1717695" cy="799003"/>
          </a:xfrm>
          <a:prstGeom prst="rect">
            <a:avLst/>
          </a:prstGeom>
          <a:noFill/>
          <a:ln/>
        </p:spPr>
        <p:txBody>
          <a:bodyPr wrap="square" rtlCol="0" anchor="ctr"/>
          <a:lstStyle/>
          <a:p>
            <a:pPr marL="0" indent="0">
              <a:buNone/>
            </a:pPr>
            <a:r>
              <a:rPr lang="en-US" sz="1000" b="1" dirty="0">
                <a:solidFill>
                  <a:srgbClr val="E07B39"/>
                </a:solidFill>
                <a:latin typeface="Trebuchet MS" pitchFamily="34" charset="0"/>
                <a:ea typeface="Trebuchet MS" pitchFamily="34" charset="-122"/>
                <a:cs typeface="Trebuchet MS" pitchFamily="34" charset="-120"/>
              </a:rPr>
              <a:t>The hustler is not waiting for rescue</a:t>
            </a:r>
            <a:endParaRPr lang="en-US" sz="1000" dirty="0"/>
          </a:p>
        </p:txBody>
      </p:sp>
      <p:sp>
        <p:nvSpPr>
          <p:cNvPr id="15" name="Text 13"/>
          <p:cNvSpPr/>
          <p:nvPr/>
        </p:nvSpPr>
        <p:spPr>
          <a:xfrm>
            <a:off x="3801151" y="2423160"/>
            <a:ext cx="1717695" cy="2350008"/>
          </a:xfrm>
          <a:prstGeom prst="rect">
            <a:avLst/>
          </a:prstGeom>
          <a:noFill/>
          <a:ln/>
        </p:spPr>
        <p:txBody>
          <a:bodyPr wrap="square" rtlCol="0" anchor="t"/>
          <a:lstStyle/>
          <a:p>
            <a:pPr marL="0" indent="0">
              <a:buNone/>
            </a:pPr>
            <a:r>
              <a:rPr lang="en-US" sz="950" dirty="0">
                <a:solidFill>
                  <a:srgbClr val="F5EFE6"/>
                </a:solidFill>
                <a:latin typeface="Calibri" pitchFamily="34" charset="0"/>
                <a:ea typeface="Calibri" pitchFamily="34" charset="-122"/>
                <a:cs typeface="Calibri" pitchFamily="34" charset="-120"/>
              </a:rPr>
              <a:t>Youth in Mathare built the One Stop, planted trees, organized concerts, and contested their stigma — without waiting for state permission. </a:t>
            </a:r>
            <a:endParaRPr lang="en-US" sz="950" dirty="0"/>
          </a:p>
        </p:txBody>
      </p:sp>
      <p:sp>
        <p:nvSpPr>
          <p:cNvPr id="16" name="Shape 14"/>
          <p:cNvSpPr/>
          <p:nvPr/>
        </p:nvSpPr>
        <p:spPr>
          <a:xfrm>
            <a:off x="5486400" y="1051560"/>
            <a:ext cx="1645920" cy="3794760"/>
          </a:xfrm>
          <a:prstGeom prst="rect">
            <a:avLst/>
          </a:prstGeom>
          <a:solidFill>
            <a:srgbClr val="1E1E3A"/>
          </a:solidFill>
          <a:ln w="12700">
            <a:solidFill>
              <a:srgbClr val="1E1E3A"/>
            </a:solidFill>
            <a:prstDash val="solid"/>
          </a:ln>
        </p:spPr>
        <p:txBody>
          <a:bodyPr/>
          <a:lstStyle/>
          <a:p>
            <a:endParaRPr lang="en-US"/>
          </a:p>
        </p:txBody>
      </p:sp>
      <p:sp>
        <p:nvSpPr>
          <p:cNvPr id="17" name="Text 15"/>
          <p:cNvSpPr/>
          <p:nvPr/>
        </p:nvSpPr>
        <p:spPr>
          <a:xfrm>
            <a:off x="5577839" y="1115568"/>
            <a:ext cx="1717695" cy="470002"/>
          </a:xfrm>
          <a:prstGeom prst="rect">
            <a:avLst/>
          </a:prstGeom>
          <a:noFill/>
          <a:ln/>
        </p:spPr>
        <p:txBody>
          <a:bodyPr wrap="square" rtlCol="0" anchor="ctr"/>
          <a:lstStyle/>
          <a:p>
            <a:pPr marL="0" indent="0">
              <a:buNone/>
            </a:pPr>
            <a:r>
              <a:rPr lang="en-US" sz="2800" b="1" dirty="0">
                <a:solidFill>
                  <a:srgbClr val="B5451B"/>
                </a:solidFill>
                <a:latin typeface="Trebuchet MS" pitchFamily="34" charset="0"/>
                <a:ea typeface="Trebuchet MS" pitchFamily="34" charset="-122"/>
                <a:cs typeface="Trebuchet MS" pitchFamily="34" charset="-120"/>
              </a:rPr>
              <a:t>04</a:t>
            </a:r>
            <a:endParaRPr lang="en-US" sz="2800" dirty="0"/>
          </a:p>
        </p:txBody>
      </p:sp>
      <p:sp>
        <p:nvSpPr>
          <p:cNvPr id="18" name="Text 16"/>
          <p:cNvSpPr/>
          <p:nvPr/>
        </p:nvSpPr>
        <p:spPr>
          <a:xfrm>
            <a:off x="5577839" y="1600199"/>
            <a:ext cx="1717695" cy="799003"/>
          </a:xfrm>
          <a:prstGeom prst="rect">
            <a:avLst/>
          </a:prstGeom>
          <a:noFill/>
          <a:ln/>
        </p:spPr>
        <p:txBody>
          <a:bodyPr wrap="square" rtlCol="0" anchor="ctr"/>
          <a:lstStyle/>
          <a:p>
            <a:pPr marL="0" indent="0">
              <a:buNone/>
            </a:pPr>
            <a:r>
              <a:rPr lang="en-US" sz="1000" b="1" dirty="0">
                <a:solidFill>
                  <a:srgbClr val="E07B39"/>
                </a:solidFill>
                <a:latin typeface="Trebuchet MS" pitchFamily="34" charset="0"/>
                <a:ea typeface="Trebuchet MS" pitchFamily="34" charset="-122"/>
                <a:cs typeface="Trebuchet MS" pitchFamily="34" charset="-120"/>
              </a:rPr>
              <a:t>Giving is a social contract, not a problem to stop</a:t>
            </a:r>
            <a:endParaRPr lang="en-US" sz="1000" dirty="0"/>
          </a:p>
        </p:txBody>
      </p:sp>
      <p:sp>
        <p:nvSpPr>
          <p:cNvPr id="19" name="Text 17"/>
          <p:cNvSpPr/>
          <p:nvPr/>
        </p:nvSpPr>
        <p:spPr>
          <a:xfrm>
            <a:off x="5577839" y="2423160"/>
            <a:ext cx="1717695" cy="2350008"/>
          </a:xfrm>
          <a:prstGeom prst="rect">
            <a:avLst/>
          </a:prstGeom>
          <a:noFill/>
          <a:ln/>
        </p:spPr>
        <p:txBody>
          <a:bodyPr wrap="square" rtlCol="0" anchor="t"/>
          <a:lstStyle/>
          <a:p>
            <a:pPr marL="0" indent="0">
              <a:buNone/>
            </a:pPr>
            <a:r>
              <a:rPr lang="en-US" sz="950" dirty="0">
                <a:solidFill>
                  <a:srgbClr val="F5EFE6"/>
                </a:solidFill>
                <a:latin typeface="Calibri" pitchFamily="34" charset="0"/>
                <a:ea typeface="Calibri" pitchFamily="34" charset="-122"/>
                <a:cs typeface="Calibri" pitchFamily="34" charset="-120"/>
              </a:rPr>
              <a:t>Ubuntu-shaped giving in Nairobi is a communal act. Redirecting that energy toward structural support requires honouring it, not criminalizing it.</a:t>
            </a:r>
            <a:endParaRPr lang="en-US" sz="950" dirty="0"/>
          </a:p>
        </p:txBody>
      </p:sp>
      <p:sp>
        <p:nvSpPr>
          <p:cNvPr id="20" name="Shape 18"/>
          <p:cNvSpPr/>
          <p:nvPr/>
        </p:nvSpPr>
        <p:spPr>
          <a:xfrm>
            <a:off x="365760" y="3730752"/>
            <a:ext cx="1330305" cy="1161288"/>
          </a:xfrm>
          <a:prstGeom prst="rect">
            <a:avLst/>
          </a:prstGeom>
          <a:solidFill>
            <a:srgbClr val="1E1E3A"/>
          </a:solidFill>
          <a:ln w="12700">
            <a:solidFill>
              <a:srgbClr val="1E1E3A"/>
            </a:solidFill>
            <a:prstDash val="solid"/>
          </a:ln>
        </p:spPr>
        <p:txBody>
          <a:bodyPr/>
          <a:lstStyle/>
          <a:p>
            <a:endParaRPr lang="en-US"/>
          </a:p>
        </p:txBody>
      </p:sp>
      <p:sp>
        <p:nvSpPr>
          <p:cNvPr id="21" name="Text 19"/>
          <p:cNvSpPr/>
          <p:nvPr/>
        </p:nvSpPr>
        <p:spPr>
          <a:xfrm>
            <a:off x="502920" y="3634740"/>
            <a:ext cx="1463040" cy="457200"/>
          </a:xfrm>
          <a:prstGeom prst="rect">
            <a:avLst/>
          </a:prstGeom>
          <a:noFill/>
          <a:ln/>
        </p:spPr>
        <p:txBody>
          <a:bodyPr wrap="square" rtlCol="0" anchor="ctr"/>
          <a:lstStyle/>
          <a:p>
            <a:pPr marL="0" indent="0">
              <a:buNone/>
            </a:pPr>
            <a:r>
              <a:rPr lang="en-US" sz="2800" b="1" dirty="0">
                <a:solidFill>
                  <a:srgbClr val="B5451B"/>
                </a:solidFill>
                <a:latin typeface="Trebuchet MS" pitchFamily="34" charset="0"/>
                <a:ea typeface="Trebuchet MS" pitchFamily="34" charset="-122"/>
                <a:cs typeface="Trebuchet MS" pitchFamily="34" charset="-120"/>
              </a:rPr>
              <a:t>05</a:t>
            </a:r>
            <a:endParaRPr lang="en-US" sz="2800" dirty="0"/>
          </a:p>
        </p:txBody>
      </p:sp>
      <p:sp>
        <p:nvSpPr>
          <p:cNvPr id="22" name="Text 20"/>
          <p:cNvSpPr/>
          <p:nvPr/>
        </p:nvSpPr>
        <p:spPr>
          <a:xfrm>
            <a:off x="502920" y="4119372"/>
            <a:ext cx="1463040" cy="777240"/>
          </a:xfrm>
          <a:prstGeom prst="rect">
            <a:avLst/>
          </a:prstGeom>
          <a:noFill/>
          <a:ln/>
        </p:spPr>
        <p:txBody>
          <a:bodyPr wrap="square" rtlCol="0" anchor="ctr"/>
          <a:lstStyle/>
          <a:p>
            <a:pPr marL="0" indent="0">
              <a:buNone/>
            </a:pPr>
            <a:r>
              <a:rPr lang="en-US" sz="1000" b="1" dirty="0">
                <a:solidFill>
                  <a:srgbClr val="E07B39"/>
                </a:solidFill>
                <a:latin typeface="Trebuchet MS" pitchFamily="34" charset="0"/>
                <a:ea typeface="Trebuchet MS" pitchFamily="34" charset="-122"/>
                <a:cs typeface="Trebuchet MS" pitchFamily="34" charset="-120"/>
              </a:rPr>
              <a:t>Success looks different from the inside</a:t>
            </a:r>
            <a:endParaRPr lang="en-US" sz="1000" dirty="0"/>
          </a:p>
        </p:txBody>
      </p:sp>
      <p:sp>
        <p:nvSpPr>
          <p:cNvPr id="23" name="Text 21"/>
          <p:cNvSpPr/>
          <p:nvPr/>
        </p:nvSpPr>
        <p:spPr>
          <a:xfrm>
            <a:off x="1787505" y="3791102"/>
            <a:ext cx="5074920" cy="914400"/>
          </a:xfrm>
          <a:prstGeom prst="rect">
            <a:avLst/>
          </a:prstGeom>
          <a:noFill/>
          <a:ln/>
        </p:spPr>
        <p:txBody>
          <a:bodyPr wrap="square" rtlCol="0" anchor="t"/>
          <a:lstStyle/>
          <a:p>
            <a:pPr marL="0" indent="0">
              <a:buNone/>
            </a:pPr>
            <a:r>
              <a:rPr lang="en-US" sz="1200" dirty="0">
                <a:solidFill>
                  <a:srgbClr val="F5EFE6"/>
                </a:solidFill>
                <a:latin typeface="Calibri" pitchFamily="34" charset="0"/>
                <a:ea typeface="Calibri" pitchFamily="34" charset="-122"/>
                <a:cs typeface="Calibri" pitchFamily="34" charset="-120"/>
              </a:rPr>
              <a:t>'For that day we have saved you. For that day you didn't have to die.' Mathare Empire's concert is a success by any measure — one that no rehabilitation report will ever capture.’  ~ Kid Wonder</a:t>
            </a:r>
            <a:endParaRPr lang="en-US" sz="1200" dirty="0"/>
          </a:p>
        </p:txBody>
      </p:sp>
      <p:sp>
        <p:nvSpPr>
          <p:cNvPr id="24" name="Text 22"/>
          <p:cNvSpPr/>
          <p:nvPr/>
        </p:nvSpPr>
        <p:spPr>
          <a:xfrm>
            <a:off x="274320" y="4919472"/>
            <a:ext cx="8595360" cy="20116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Ragan (2025) Dissertation; Ng'weno (2025); Thieme (2025); Kimari (2017); Kid Wonder interview (2025)</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5486400" y="-1371600"/>
            <a:ext cx="5486400" cy="5486400"/>
          </a:xfrm>
          <a:prstGeom prst="ellipse">
            <a:avLst/>
          </a:prstGeom>
          <a:solidFill>
            <a:srgbClr val="B5451B">
              <a:alpha val="15000"/>
            </a:srgbClr>
          </a:solidFill>
          <a:ln w="12700">
            <a:solidFill>
              <a:srgbClr val="B5451B">
                <a:alpha val="30000"/>
              </a:srgbClr>
            </a:solidFill>
            <a:prstDash val="solid"/>
          </a:ln>
        </p:spPr>
        <p:txBody>
          <a:bodyPr/>
          <a:lstStyle/>
          <a:p>
            <a:endParaRPr lang="en-US"/>
          </a:p>
        </p:txBody>
      </p:sp>
      <p:sp>
        <p:nvSpPr>
          <p:cNvPr id="3" name="Shape 1"/>
          <p:cNvSpPr/>
          <p:nvPr/>
        </p:nvSpPr>
        <p:spPr>
          <a:xfrm>
            <a:off x="0" y="0"/>
            <a:ext cx="164592" cy="5143500"/>
          </a:xfrm>
          <a:prstGeom prst="rect">
            <a:avLst/>
          </a:prstGeom>
          <a:solidFill>
            <a:srgbClr val="B5451B"/>
          </a:solidFill>
          <a:ln w="12700">
            <a:solidFill>
              <a:srgbClr val="B5451B"/>
            </a:solidFill>
            <a:prstDash val="solid"/>
          </a:ln>
        </p:spPr>
        <p:txBody>
          <a:bodyPr/>
          <a:lstStyle/>
          <a:p>
            <a:endParaRPr lang="en-US"/>
          </a:p>
        </p:txBody>
      </p:sp>
      <p:sp>
        <p:nvSpPr>
          <p:cNvPr id="4" name="Text 2"/>
          <p:cNvSpPr/>
          <p:nvPr/>
        </p:nvSpPr>
        <p:spPr>
          <a:xfrm>
            <a:off x="457200" y="457200"/>
            <a:ext cx="7772400" cy="1280160"/>
          </a:xfrm>
          <a:prstGeom prst="rect">
            <a:avLst/>
          </a:prstGeom>
          <a:noFill/>
          <a:ln/>
        </p:spPr>
        <p:txBody>
          <a:bodyPr wrap="square" rtlCol="0" anchor="ctr"/>
          <a:lstStyle/>
          <a:p>
            <a:pPr marL="0" indent="0" algn="l">
              <a:buNone/>
            </a:pPr>
            <a:r>
              <a:rPr lang="en-US" sz="2200" b="1" dirty="0">
                <a:solidFill>
                  <a:srgbClr val="FFFFFF"/>
                </a:solidFill>
                <a:latin typeface="Trebuchet MS" pitchFamily="34" charset="0"/>
                <a:ea typeface="Trebuchet MS" pitchFamily="34" charset="-122"/>
                <a:cs typeface="Trebuchet MS" pitchFamily="34" charset="-120"/>
              </a:rPr>
              <a:t>THE QUESTION KID WONDER ASKED IN 2021</a:t>
            </a:r>
            <a:endParaRPr lang="en-US" sz="2200" dirty="0"/>
          </a:p>
          <a:p>
            <a:pPr marL="0" indent="0" algn="l">
              <a:buNone/>
            </a:pPr>
            <a:r>
              <a:rPr lang="en-US" sz="2200" b="1" dirty="0">
                <a:solidFill>
                  <a:srgbClr val="FFFFFF"/>
                </a:solidFill>
                <a:latin typeface="Trebuchet MS" pitchFamily="34" charset="0"/>
                <a:ea typeface="Trebuchet MS" pitchFamily="34" charset="-122"/>
                <a:cs typeface="Trebuchet MS" pitchFamily="34" charset="-120"/>
              </a:rPr>
              <a:t>IS STILL THE RIGHT QUESTION IN 2026</a:t>
            </a:r>
            <a:endParaRPr lang="en-US" sz="2200" dirty="0"/>
          </a:p>
        </p:txBody>
      </p:sp>
      <p:sp>
        <p:nvSpPr>
          <p:cNvPr id="5" name="Text 3"/>
          <p:cNvSpPr/>
          <p:nvPr/>
        </p:nvSpPr>
        <p:spPr>
          <a:xfrm>
            <a:off x="457200" y="1874520"/>
            <a:ext cx="7315200" cy="731520"/>
          </a:xfrm>
          <a:prstGeom prst="rect">
            <a:avLst/>
          </a:prstGeom>
          <a:noFill/>
          <a:ln/>
        </p:spPr>
        <p:txBody>
          <a:bodyPr wrap="square" rtlCol="0" anchor="ctr"/>
          <a:lstStyle/>
          <a:p>
            <a:pPr marL="0" indent="0">
              <a:buNone/>
            </a:pPr>
            <a:r>
              <a:rPr lang="en-US" sz="1700" i="1" dirty="0">
                <a:solidFill>
                  <a:srgbClr val="E07B39"/>
                </a:solidFill>
                <a:latin typeface="Georgia" pitchFamily="34" charset="0"/>
                <a:ea typeface="Georgia" pitchFamily="34" charset="-122"/>
                <a:cs typeface="Georgia" pitchFamily="34" charset="-120"/>
              </a:rPr>
              <a:t>“When you google Mathare — what do you want to see?”</a:t>
            </a:r>
            <a:endParaRPr lang="en-US" sz="1700" dirty="0"/>
          </a:p>
        </p:txBody>
      </p:sp>
      <p:sp>
        <p:nvSpPr>
          <p:cNvPr id="6" name="Text 4"/>
          <p:cNvSpPr/>
          <p:nvPr/>
        </p:nvSpPr>
        <p:spPr>
          <a:xfrm>
            <a:off x="457200" y="2743200"/>
            <a:ext cx="7498080" cy="1371600"/>
          </a:xfrm>
          <a:prstGeom prst="rect">
            <a:avLst/>
          </a:prstGeom>
          <a:noFill/>
          <a:ln/>
        </p:spPr>
        <p:txBody>
          <a:bodyPr wrap="square" rtlCol="0" anchor="ctr"/>
          <a:lstStyle/>
          <a:p>
            <a:pPr marL="0" indent="0" algn="l">
              <a:buNone/>
            </a:pPr>
            <a:r>
              <a:rPr lang="en-US" sz="1200" dirty="0">
                <a:solidFill>
                  <a:srgbClr val="F5EFE6"/>
                </a:solidFill>
                <a:latin typeface="Calibri" pitchFamily="34" charset="0"/>
                <a:ea typeface="Calibri" pitchFamily="34" charset="-122"/>
                <a:cs typeface="Calibri" pitchFamily="34" charset="-120"/>
              </a:rPr>
              <a:t>The person at the Ottawa intersection and the person at Waiyaki Way and Uhuru Highway are asking</a:t>
            </a:r>
            <a:endParaRPr lang="en-US" sz="1200" dirty="0"/>
          </a:p>
          <a:p>
            <a:pPr marL="0" indent="0" algn="l">
              <a:buNone/>
            </a:pPr>
            <a:r>
              <a:rPr lang="en-US" sz="1200" dirty="0">
                <a:solidFill>
                  <a:srgbClr val="F5EFE6"/>
                </a:solidFill>
                <a:latin typeface="Calibri" pitchFamily="34" charset="0"/>
                <a:ea typeface="Calibri" pitchFamily="34" charset="-122"/>
                <a:cs typeface="Calibri" pitchFamily="34" charset="-120"/>
              </a:rPr>
              <a:t>the same thing: to be seen, to be heard, to be felt, to be known.</a:t>
            </a:r>
            <a:endParaRPr lang="en-US" sz="1200" dirty="0"/>
          </a:p>
          <a:p>
            <a:pPr marL="0" indent="0" algn="l">
              <a:buNone/>
            </a:pPr>
            <a:endParaRPr lang="en-US" sz="1200" dirty="0"/>
          </a:p>
          <a:p>
            <a:pPr marL="0" indent="0" algn="l">
              <a:buNone/>
            </a:pPr>
            <a:r>
              <a:rPr lang="en-US" sz="1200" dirty="0">
                <a:solidFill>
                  <a:srgbClr val="F5EFE6"/>
                </a:solidFill>
                <a:latin typeface="Calibri" pitchFamily="34" charset="0"/>
                <a:ea typeface="Calibri" pitchFamily="34" charset="-122"/>
                <a:cs typeface="Calibri" pitchFamily="34" charset="-120"/>
              </a:rPr>
              <a:t>What differs is the structural room they have to answer that need differently.</a:t>
            </a:r>
            <a:endParaRPr lang="en-US" sz="1200" dirty="0"/>
          </a:p>
        </p:txBody>
      </p:sp>
      <p:sp>
        <p:nvSpPr>
          <p:cNvPr id="7" name="Shape 5"/>
          <p:cNvSpPr/>
          <p:nvPr/>
        </p:nvSpPr>
        <p:spPr>
          <a:xfrm>
            <a:off x="457200" y="4251960"/>
            <a:ext cx="4572000" cy="27432"/>
          </a:xfrm>
          <a:prstGeom prst="rect">
            <a:avLst/>
          </a:prstGeom>
          <a:solidFill>
            <a:srgbClr val="B5451B"/>
          </a:solidFill>
          <a:ln w="12700">
            <a:solidFill>
              <a:srgbClr val="B5451B"/>
            </a:solidFill>
            <a:prstDash val="solid"/>
          </a:ln>
        </p:spPr>
        <p:txBody>
          <a:bodyPr/>
          <a:lstStyle/>
          <a:p>
            <a:endParaRPr lang="en-US"/>
          </a:p>
        </p:txBody>
      </p:sp>
      <p:sp>
        <p:nvSpPr>
          <p:cNvPr id="8" name="Text 6"/>
          <p:cNvSpPr/>
          <p:nvPr/>
        </p:nvSpPr>
        <p:spPr>
          <a:xfrm>
            <a:off x="457200" y="4343400"/>
            <a:ext cx="8229600" cy="320040"/>
          </a:xfrm>
          <a:prstGeom prst="rect">
            <a:avLst/>
          </a:prstGeom>
          <a:noFill/>
          <a:ln/>
        </p:spPr>
        <p:txBody>
          <a:bodyPr wrap="square" rtlCol="0" anchor="ctr"/>
          <a:lstStyle/>
          <a:p>
            <a:pPr marL="0" indent="0">
              <a:buNone/>
            </a:pPr>
            <a:r>
              <a:rPr lang="en-US" sz="1000" dirty="0">
                <a:solidFill>
                  <a:srgbClr val="9CA3AF"/>
                </a:solidFill>
                <a:latin typeface="Calibri" pitchFamily="34" charset="0"/>
                <a:ea typeface="Calibri" pitchFamily="34" charset="-122"/>
                <a:cs typeface="Calibri" pitchFamily="34" charset="-120"/>
              </a:rPr>
              <a:t>Douglas Ragan  |  Doctoral Researcher, Mathare / UN-Habitat  |  dragan@uottawa.ca</a:t>
            </a:r>
            <a:endParaRPr lang="en-US" sz="1000" dirty="0"/>
          </a:p>
        </p:txBody>
      </p:sp>
      <p:sp>
        <p:nvSpPr>
          <p:cNvPr id="9" name="Text 7"/>
          <p:cNvSpPr/>
          <p:nvPr/>
        </p:nvSpPr>
        <p:spPr>
          <a:xfrm>
            <a:off x="457200" y="4709160"/>
            <a:ext cx="8229600" cy="274320"/>
          </a:xfrm>
          <a:prstGeom prst="rect">
            <a:avLst/>
          </a:prstGeom>
          <a:noFill/>
          <a:ln/>
        </p:spPr>
        <p:txBody>
          <a:bodyPr wrap="square" rtlCol="0" anchor="ctr"/>
          <a:lstStyle/>
          <a:p>
            <a:pPr marL="0" indent="0">
              <a:buNone/>
            </a:pPr>
            <a:r>
              <a:rPr lang="en-US" sz="900" kern="0" spc="500" dirty="0">
                <a:solidFill>
                  <a:srgbClr val="B5451B"/>
                </a:solidFill>
                <a:latin typeface="Trebuchet MS" pitchFamily="34" charset="0"/>
                <a:ea typeface="Trebuchet MS" pitchFamily="34" charset="-122"/>
                <a:cs typeface="Trebuchet MS" pitchFamily="34" charset="-120"/>
              </a:rPr>
              <a:t>NAIROBI  ↔  OTTAWA</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5EFE6"/>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0"/>
          </a:xfrm>
          <a:prstGeom prst="rect">
            <a:avLst/>
          </a:prstGeom>
          <a:solidFill>
            <a:srgbClr val="1A1A2E"/>
          </a:solidFill>
          <a:ln w="12700">
            <a:solidFill>
              <a:srgbClr val="1A1A2E"/>
            </a:solidFill>
            <a:prstDash val="solid"/>
          </a:ln>
        </p:spPr>
        <p:txBody>
          <a:bodyPr/>
          <a:lstStyle/>
          <a:p>
            <a:endParaRPr lang="en-US"/>
          </a:p>
        </p:txBody>
      </p:sp>
      <p:sp>
        <p:nvSpPr>
          <p:cNvPr id="3" name="Text 1"/>
          <p:cNvSpPr/>
          <p:nvPr/>
        </p:nvSpPr>
        <p:spPr>
          <a:xfrm>
            <a:off x="365760" y="91440"/>
            <a:ext cx="8412480" cy="548640"/>
          </a:xfrm>
          <a:prstGeom prst="rect">
            <a:avLst/>
          </a:prstGeom>
          <a:noFill/>
          <a:ln/>
        </p:spPr>
        <p:txBody>
          <a:bodyPr wrap="square" rtlCol="0" anchor="ctr"/>
          <a:lstStyle/>
          <a:p>
            <a:pPr marL="0" indent="0">
              <a:buNone/>
            </a:pPr>
            <a:r>
              <a:rPr lang="en-US" sz="1600" b="1" dirty="0">
                <a:solidFill>
                  <a:srgbClr val="FFFFFF"/>
                </a:solidFill>
                <a:latin typeface="Trebuchet MS" pitchFamily="34" charset="0"/>
                <a:ea typeface="Trebuchet MS" pitchFamily="34" charset="-122"/>
                <a:cs typeface="Trebuchet MS" pitchFamily="34" charset="-120"/>
              </a:rPr>
              <a:t>RESOURCES AND FOOTNOTES</a:t>
            </a:r>
            <a:endParaRPr lang="en-US" sz="1600" dirty="0"/>
          </a:p>
        </p:txBody>
      </p:sp>
      <p:sp>
        <p:nvSpPr>
          <p:cNvPr id="4" name="Text 2"/>
          <p:cNvSpPr/>
          <p:nvPr/>
        </p:nvSpPr>
        <p:spPr>
          <a:xfrm>
            <a:off x="274320" y="822960"/>
            <a:ext cx="4206240" cy="4206240"/>
          </a:xfrm>
          <a:prstGeom prst="rect">
            <a:avLst/>
          </a:prstGeom>
          <a:noFill/>
          <a:ln/>
        </p:spPr>
        <p:txBody>
          <a:bodyPr wrap="square" rtlCol="0" anchor="t"/>
          <a:lstStyle/>
          <a:p>
            <a:r>
              <a:rPr lang="en-US" sz="780" b="1" dirty="0">
                <a:solidFill>
                  <a:srgbClr val="B5451B"/>
                </a:solidFill>
                <a:latin typeface="Calibri" pitchFamily="34" charset="0"/>
                <a:ea typeface="Calibri" pitchFamily="34" charset="-122"/>
                <a:cs typeface="Calibri" pitchFamily="34" charset="-120"/>
              </a:rPr>
              <a:t>1. </a:t>
            </a:r>
            <a:r>
              <a:rPr lang="en-US" sz="780" dirty="0">
                <a:solidFill>
                  <a:srgbClr val="333333"/>
                </a:solidFill>
                <a:latin typeface="Calibri" pitchFamily="34" charset="0"/>
                <a:ea typeface="Calibri" pitchFamily="34" charset="-122"/>
                <a:cs typeface="Calibri" pitchFamily="34" charset="-120"/>
              </a:rPr>
              <a:t>Abebe, T. (2019). </a:t>
            </a:r>
            <a:r>
              <a:rPr lang="en-US" sz="780" dirty="0" err="1">
                <a:solidFill>
                  <a:srgbClr val="333333"/>
                </a:solidFill>
                <a:latin typeface="Calibri" pitchFamily="34" charset="0"/>
                <a:ea typeface="Calibri" pitchFamily="34" charset="-122"/>
                <a:cs typeface="Calibri" pitchFamily="34" charset="-120"/>
              </a:rPr>
              <a:t>Reconceptualising</a:t>
            </a:r>
            <a:r>
              <a:rPr lang="en-US" sz="780" dirty="0">
                <a:solidFill>
                  <a:srgbClr val="333333"/>
                </a:solidFill>
                <a:latin typeface="Calibri" pitchFamily="34" charset="0"/>
                <a:ea typeface="Calibri" pitchFamily="34" charset="-122"/>
                <a:cs typeface="Calibri" pitchFamily="34" charset="-120"/>
              </a:rPr>
              <a:t> children's agency as continuum and interdependence. Social Sciences, 8(3).</a:t>
            </a:r>
            <a:br>
              <a:rPr lang="en-US" sz="780" b="1" dirty="0">
                <a:solidFill>
                  <a:srgbClr val="B5451B"/>
                </a:solidFill>
                <a:latin typeface="Calibri" pitchFamily="34" charset="0"/>
                <a:ea typeface="Calibri" pitchFamily="34" charset="-122"/>
                <a:cs typeface="Calibri" pitchFamily="34" charset="-120"/>
              </a:rPr>
            </a:br>
            <a:r>
              <a:rPr lang="en-US" sz="780" b="1" dirty="0">
                <a:solidFill>
                  <a:srgbClr val="B5451B"/>
                </a:solidFill>
                <a:latin typeface="Calibri" pitchFamily="34" charset="0"/>
                <a:ea typeface="Calibri" pitchFamily="34" charset="-122"/>
                <a:cs typeface="Calibri" pitchFamily="34" charset="-120"/>
              </a:rPr>
              <a:t>2. </a:t>
            </a:r>
            <a:r>
              <a:rPr lang="en-US" sz="780" dirty="0">
                <a:solidFill>
                  <a:srgbClr val="333333"/>
                </a:solidFill>
                <a:latin typeface="Calibri" pitchFamily="34" charset="0"/>
                <a:ea typeface="Calibri" pitchFamily="34" charset="-122"/>
                <a:cs typeface="Calibri" pitchFamily="34" charset="-120"/>
              </a:rPr>
              <a:t>Kimari, W. (2017). 'Nai-rob-me,' 'Nai-beg-me,' 'Nai-shanty': Historicizing space-subjectivity connections in Nairobi. York University [Doctoral Dissertation].</a:t>
            </a:r>
            <a:endParaRPr lang="en-US" sz="780" b="1" dirty="0">
              <a:solidFill>
                <a:srgbClr val="B5451B"/>
              </a:solidFill>
              <a:latin typeface="Calibri" pitchFamily="34" charset="0"/>
              <a:ea typeface="Calibri" pitchFamily="34" charset="-122"/>
              <a:cs typeface="Calibri" pitchFamily="34" charset="-120"/>
            </a:endParaRPr>
          </a:p>
          <a:p>
            <a:r>
              <a:rPr lang="en-US" sz="780" b="1" dirty="0">
                <a:solidFill>
                  <a:srgbClr val="B5451B"/>
                </a:solidFill>
                <a:latin typeface="Calibri" pitchFamily="34" charset="0"/>
                <a:ea typeface="Calibri" pitchFamily="34" charset="-122"/>
                <a:cs typeface="Calibri" pitchFamily="34" charset="-120"/>
              </a:rPr>
              <a:t>3. </a:t>
            </a:r>
            <a:r>
              <a:rPr lang="en-US" sz="780" dirty="0">
                <a:solidFill>
                  <a:srgbClr val="333333"/>
                </a:solidFill>
                <a:latin typeface="Calibri" pitchFamily="34" charset="0"/>
                <a:ea typeface="Calibri" pitchFamily="34" charset="-122"/>
                <a:cs typeface="Calibri" pitchFamily="34" charset="-120"/>
              </a:rPr>
              <a:t>Madsen, M. L. (2025). Here in Mathare, it's a crime to be a youth: Citizenship, participation and violence at the urban margins. Aalborg University.</a:t>
            </a:r>
            <a:endParaRPr lang="en-US" sz="780" b="1" dirty="0">
              <a:solidFill>
                <a:srgbClr val="B5451B"/>
              </a:solidFill>
              <a:latin typeface="Calibri" pitchFamily="34" charset="0"/>
              <a:ea typeface="Calibri" pitchFamily="34" charset="-122"/>
              <a:cs typeface="Calibri" pitchFamily="34" charset="-120"/>
            </a:endParaRPr>
          </a:p>
          <a:p>
            <a:r>
              <a:rPr lang="en-US" sz="780" b="1" dirty="0">
                <a:solidFill>
                  <a:srgbClr val="B5451B"/>
                </a:solidFill>
                <a:latin typeface="Calibri" pitchFamily="34" charset="0"/>
                <a:ea typeface="Calibri" pitchFamily="34" charset="-122"/>
                <a:cs typeface="Calibri" pitchFamily="34" charset="-120"/>
              </a:rPr>
              <a:t>4. </a:t>
            </a:r>
            <a:r>
              <a:rPr lang="en-US" sz="780" dirty="0" err="1">
                <a:solidFill>
                  <a:srgbClr val="333333"/>
                </a:solidFill>
                <a:latin typeface="Calibri" pitchFamily="34" charset="0"/>
                <a:ea typeface="Calibri" pitchFamily="34" charset="-122"/>
                <a:cs typeface="Calibri" pitchFamily="34" charset="-120"/>
              </a:rPr>
              <a:t>Ng'weno</a:t>
            </a:r>
            <a:r>
              <a:rPr lang="en-US" sz="780" dirty="0">
                <a:solidFill>
                  <a:srgbClr val="333333"/>
                </a:solidFill>
                <a:latin typeface="Calibri" pitchFamily="34" charset="0"/>
                <a:ea typeface="Calibri" pitchFamily="34" charset="-122"/>
                <a:cs typeface="Calibri" pitchFamily="34" charset="-120"/>
              </a:rPr>
              <a:t>, B. (2025). No Place Like Home in a New City: Anti-Urbanism and Life in Nairobi. University of California Press.</a:t>
            </a:r>
            <a:endParaRPr lang="en-US" sz="780" b="1" dirty="0">
              <a:solidFill>
                <a:srgbClr val="B5451B"/>
              </a:solidFill>
              <a:latin typeface="Calibri" pitchFamily="34" charset="0"/>
              <a:ea typeface="Calibri" pitchFamily="34" charset="-122"/>
              <a:cs typeface="Calibri" pitchFamily="34" charset="-120"/>
            </a:endParaRPr>
          </a:p>
          <a:p>
            <a:r>
              <a:rPr lang="en-US" sz="780" b="1" dirty="0">
                <a:solidFill>
                  <a:srgbClr val="B5451B"/>
                </a:solidFill>
                <a:latin typeface="Calibri" pitchFamily="34" charset="0"/>
                <a:ea typeface="Calibri" pitchFamily="34" charset="-122"/>
                <a:cs typeface="Calibri" pitchFamily="34" charset="-120"/>
              </a:rPr>
              <a:t>5. </a:t>
            </a:r>
            <a:r>
              <a:rPr lang="en-US" sz="780" dirty="0">
                <a:solidFill>
                  <a:srgbClr val="333333"/>
                </a:solidFill>
                <a:latin typeface="Calibri" pitchFamily="34" charset="0"/>
                <a:ea typeface="Calibri" pitchFamily="34" charset="-122"/>
                <a:cs typeface="Calibri" pitchFamily="34" charset="-120"/>
              </a:rPr>
              <a:t>Thieme, T. (2025). Hustle Urbanism: Making Life Work in Nairobi. University of Minnesota Press.
</a:t>
            </a:r>
            <a:r>
              <a:rPr lang="en-US" sz="780" b="1" dirty="0">
                <a:solidFill>
                  <a:srgbClr val="B5451B"/>
                </a:solidFill>
                <a:latin typeface="Calibri" pitchFamily="34" charset="0"/>
                <a:ea typeface="Calibri" pitchFamily="34" charset="-122"/>
                <a:cs typeface="Calibri" pitchFamily="34" charset="-120"/>
              </a:rPr>
              <a:t>6. </a:t>
            </a:r>
            <a:r>
              <a:rPr lang="en-US" sz="780" dirty="0">
                <a:solidFill>
                  <a:srgbClr val="333333"/>
                </a:solidFill>
                <a:latin typeface="Calibri" pitchFamily="34" charset="0"/>
                <a:ea typeface="Calibri" pitchFamily="34" charset="-122"/>
                <a:cs typeface="Calibri" pitchFamily="34" charset="-120"/>
              </a:rPr>
              <a:t>Thieme, T. (2013). The 'hustle’ </a:t>
            </a:r>
            <a:r>
              <a:rPr lang="en-US" sz="780" dirty="0" err="1">
                <a:solidFill>
                  <a:srgbClr val="333333"/>
                </a:solidFill>
                <a:latin typeface="Calibri" pitchFamily="34" charset="0"/>
                <a:ea typeface="Calibri" pitchFamily="34" charset="-122"/>
                <a:cs typeface="Calibri" pitchFamily="34" charset="-120"/>
              </a:rPr>
              <a:t>amsongst</a:t>
            </a:r>
            <a:r>
              <a:rPr lang="en-US" sz="780" dirty="0">
                <a:solidFill>
                  <a:srgbClr val="333333"/>
                </a:solidFill>
                <a:latin typeface="Calibri" pitchFamily="34" charset="0"/>
                <a:ea typeface="Calibri" pitchFamily="34" charset="-122"/>
                <a:cs typeface="Calibri" pitchFamily="34" charset="-120"/>
              </a:rPr>
              <a:t> youth entrepreneurs in Mathare's informal waste economy. Journal of Eastern African Studies, 7(3).
</a:t>
            </a:r>
            <a:r>
              <a:rPr lang="en-US" sz="780" b="1" dirty="0">
                <a:solidFill>
                  <a:srgbClr val="B5451B"/>
                </a:solidFill>
                <a:latin typeface="Calibri" pitchFamily="34" charset="0"/>
                <a:ea typeface="Calibri" pitchFamily="34" charset="-122"/>
                <a:cs typeface="Calibri" pitchFamily="34" charset="-120"/>
              </a:rPr>
              <a:t>7. </a:t>
            </a:r>
            <a:r>
              <a:rPr lang="en-US" sz="780" dirty="0">
                <a:solidFill>
                  <a:srgbClr val="333333"/>
                </a:solidFill>
                <a:latin typeface="Calibri" pitchFamily="34" charset="0"/>
                <a:ea typeface="Calibri" pitchFamily="34" charset="-122"/>
                <a:cs typeface="Calibri" pitchFamily="34" charset="-120"/>
              </a:rPr>
              <a:t>PMC / Moi University (2020). Characterizing street-connected children and youth's social and health inequities in Kenya. NCB/PMC 7455900.
</a:t>
            </a:r>
            <a:r>
              <a:rPr lang="en-US" sz="780" b="1" dirty="0">
                <a:solidFill>
                  <a:srgbClr val="B5451B"/>
                </a:solidFill>
                <a:latin typeface="Calibri" pitchFamily="34" charset="0"/>
                <a:ea typeface="Calibri" pitchFamily="34" charset="-122"/>
                <a:cs typeface="Calibri" pitchFamily="34" charset="-120"/>
              </a:rPr>
              <a:t>8. </a:t>
            </a:r>
            <a:r>
              <a:rPr lang="en-US" sz="780" dirty="0">
                <a:solidFill>
                  <a:srgbClr val="333333"/>
                </a:solidFill>
                <a:latin typeface="Calibri" pitchFamily="34" charset="0"/>
                <a:ea typeface="Calibri" pitchFamily="34" charset="-122"/>
                <a:cs typeface="Calibri" pitchFamily="34" charset="-120"/>
              </a:rPr>
              <a:t>PMC (2023). Enabling structural resilience of street-involved children and youth in Kenya: Flourishing Community model. PMC 10482225.</a:t>
            </a:r>
            <a:endParaRPr lang="en-US" sz="780" dirty="0"/>
          </a:p>
        </p:txBody>
      </p:sp>
      <p:sp>
        <p:nvSpPr>
          <p:cNvPr id="5" name="Text 3"/>
          <p:cNvSpPr/>
          <p:nvPr/>
        </p:nvSpPr>
        <p:spPr>
          <a:xfrm>
            <a:off x="4663440" y="822960"/>
            <a:ext cx="4206240" cy="4206240"/>
          </a:xfrm>
          <a:prstGeom prst="rect">
            <a:avLst/>
          </a:prstGeom>
          <a:noFill/>
          <a:ln/>
        </p:spPr>
        <p:txBody>
          <a:bodyPr wrap="square" rtlCol="0" anchor="t"/>
          <a:lstStyle/>
          <a:p>
            <a:pPr marL="0" indent="0">
              <a:buNone/>
            </a:pPr>
            <a:r>
              <a:rPr lang="en-US" sz="780" b="1" dirty="0">
                <a:solidFill>
                  <a:srgbClr val="B5451B"/>
                </a:solidFill>
                <a:latin typeface="Calibri" pitchFamily="34" charset="0"/>
                <a:ea typeface="Calibri" pitchFamily="34" charset="-122"/>
                <a:cs typeface="Calibri" pitchFamily="34" charset="-120"/>
              </a:rPr>
              <a:t>1. </a:t>
            </a:r>
            <a:r>
              <a:rPr lang="en-US" sz="780" dirty="0">
                <a:solidFill>
                  <a:srgbClr val="333333"/>
                </a:solidFill>
                <a:latin typeface="Calibri" pitchFamily="34" charset="0"/>
                <a:ea typeface="Calibri" pitchFamily="34" charset="-122"/>
                <a:cs typeface="Calibri" pitchFamily="34" charset="-120"/>
              </a:rPr>
              <a:t>FKE Kenya. Youth Employment Policy Brief — Kenya youth unemployment rate (67%, ages 15–34). fke-kenya.org.
</a:t>
            </a:r>
            <a:r>
              <a:rPr lang="en-US" sz="780" b="1" dirty="0">
                <a:solidFill>
                  <a:srgbClr val="B5451B"/>
                </a:solidFill>
                <a:latin typeface="Calibri" pitchFamily="34" charset="0"/>
                <a:ea typeface="Calibri" pitchFamily="34" charset="-122"/>
                <a:cs typeface="Calibri" pitchFamily="34" charset="-120"/>
              </a:rPr>
              <a:t>2. </a:t>
            </a:r>
            <a:r>
              <a:rPr lang="en-US" sz="780" dirty="0">
                <a:solidFill>
                  <a:srgbClr val="333333"/>
                </a:solidFill>
                <a:latin typeface="Calibri" pitchFamily="34" charset="0"/>
                <a:ea typeface="Calibri" pitchFamily="34" charset="-122"/>
                <a:cs typeface="Calibri" pitchFamily="34" charset="-120"/>
              </a:rPr>
              <a:t>Daily Nation (2024, March 24). When begging becomes lucrative 'hustle' on Nairobi street.
</a:t>
            </a:r>
            <a:r>
              <a:rPr lang="en-US" sz="780" b="1" dirty="0">
                <a:solidFill>
                  <a:srgbClr val="B5451B"/>
                </a:solidFill>
                <a:latin typeface="Calibri" pitchFamily="34" charset="0"/>
                <a:ea typeface="Calibri" pitchFamily="34" charset="-122"/>
                <a:cs typeface="Calibri" pitchFamily="34" charset="-120"/>
              </a:rPr>
              <a:t>3. </a:t>
            </a:r>
            <a:r>
              <a:rPr lang="en-US" sz="780" dirty="0">
                <a:solidFill>
                  <a:srgbClr val="333333"/>
                </a:solidFill>
                <a:latin typeface="Calibri" pitchFamily="34" charset="0"/>
                <a:ea typeface="Calibri" pitchFamily="34" charset="-122"/>
                <a:cs typeface="Calibri" pitchFamily="34" charset="-120"/>
              </a:rPr>
              <a:t>Kenyans.co.ke (2025). Nairobi County Targets Syndicates Using Street Children and Disabled for Begging.
</a:t>
            </a:r>
            <a:r>
              <a:rPr lang="en-US" sz="780" b="1" dirty="0">
                <a:solidFill>
                  <a:srgbClr val="B5451B"/>
                </a:solidFill>
                <a:latin typeface="Calibri" pitchFamily="34" charset="0"/>
                <a:ea typeface="Calibri" pitchFamily="34" charset="-122"/>
                <a:cs typeface="Calibri" pitchFamily="34" charset="-120"/>
              </a:rPr>
              <a:t>4. </a:t>
            </a:r>
            <a:r>
              <a:rPr lang="en-US" sz="780" dirty="0">
                <a:solidFill>
                  <a:srgbClr val="333333"/>
                </a:solidFill>
                <a:latin typeface="Calibri" pitchFamily="34" charset="0"/>
                <a:ea typeface="Calibri" pitchFamily="34" charset="-122"/>
                <a:cs typeface="Calibri" pitchFamily="34" charset="-120"/>
              </a:rPr>
              <a:t>The Star Kenya (2025, August 10). Nairobi decries surge in beggars faking disabilities.
</a:t>
            </a:r>
            <a:r>
              <a:rPr lang="en-US" sz="780" b="1" dirty="0">
                <a:solidFill>
                  <a:srgbClr val="B5451B"/>
                </a:solidFill>
                <a:latin typeface="Calibri" pitchFamily="34" charset="0"/>
                <a:ea typeface="Calibri" pitchFamily="34" charset="-122"/>
                <a:cs typeface="Calibri" pitchFamily="34" charset="-120"/>
              </a:rPr>
              <a:t>5. </a:t>
            </a:r>
            <a:r>
              <a:rPr lang="en-US" sz="780" dirty="0">
                <a:solidFill>
                  <a:srgbClr val="333333"/>
                </a:solidFill>
                <a:latin typeface="Calibri" pitchFamily="34" charset="0"/>
                <a:ea typeface="Calibri" pitchFamily="34" charset="-122"/>
                <a:cs typeface="Calibri" pitchFamily="34" charset="-120"/>
              </a:rPr>
              <a:t>ITDP Africa (2023). Reimagining the Nairobi Expressway as a Green Corridor. itdp.org.
</a:t>
            </a:r>
            <a:r>
              <a:rPr lang="en-US" sz="780" b="1" dirty="0">
                <a:solidFill>
                  <a:srgbClr val="B5451B"/>
                </a:solidFill>
                <a:latin typeface="Calibri" pitchFamily="34" charset="0"/>
                <a:ea typeface="Calibri" pitchFamily="34" charset="-122"/>
                <a:cs typeface="Calibri" pitchFamily="34" charset="-120"/>
              </a:rPr>
              <a:t>6. </a:t>
            </a:r>
            <a:r>
              <a:rPr lang="en-US" sz="780" dirty="0">
                <a:solidFill>
                  <a:srgbClr val="333333"/>
                </a:solidFill>
                <a:latin typeface="Calibri" pitchFamily="34" charset="0"/>
                <a:ea typeface="Calibri" pitchFamily="34" charset="-122"/>
                <a:cs typeface="Calibri" pitchFamily="34" charset="-120"/>
              </a:rPr>
              <a:t>KNBS (2019). Kenya Population and Housing Census: Volume I. Kenya National Bureau of Statistics.
</a:t>
            </a:r>
            <a:r>
              <a:rPr lang="en-US" sz="780" b="1" dirty="0">
                <a:solidFill>
                  <a:srgbClr val="B5451B"/>
                </a:solidFill>
                <a:latin typeface="Calibri" pitchFamily="34" charset="0"/>
                <a:ea typeface="Calibri" pitchFamily="34" charset="-122"/>
                <a:cs typeface="Calibri" pitchFamily="34" charset="-120"/>
              </a:rPr>
              <a:t>7. </a:t>
            </a:r>
            <a:r>
              <a:rPr lang="en-US" sz="780" dirty="0">
                <a:solidFill>
                  <a:srgbClr val="333333"/>
                </a:solidFill>
                <a:latin typeface="Calibri" pitchFamily="34" charset="0"/>
                <a:ea typeface="Calibri" pitchFamily="34" charset="-122"/>
                <a:cs typeface="Calibri" pitchFamily="34" charset="-120"/>
              </a:rPr>
              <a:t>Ragan, D. (2025). Mathare Reimagined: The Journey of Kid Wonder [Doctoral Dissertation Introduction]. Unpublished.</a:t>
            </a:r>
            <a:endParaRPr lang="en-US" sz="78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B5451B"/>
          </a:solidFill>
          <a:ln w="12700">
            <a:solidFill>
              <a:srgbClr val="B5451B"/>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2000" b="1" dirty="0">
                <a:solidFill>
                  <a:srgbClr val="FFFFFF"/>
                </a:solidFill>
                <a:latin typeface="Trebuchet MS" pitchFamily="34" charset="0"/>
              </a:rPr>
              <a:t>ME</a:t>
            </a:r>
            <a:endParaRPr lang="en-US" sz="2000" dirty="0"/>
          </a:p>
        </p:txBody>
      </p:sp>
      <p:sp>
        <p:nvSpPr>
          <p:cNvPr id="4" name="Shape 2"/>
          <p:cNvSpPr/>
          <p:nvPr/>
        </p:nvSpPr>
        <p:spPr>
          <a:xfrm>
            <a:off x="274320" y="1051560"/>
            <a:ext cx="2560320" cy="2377440"/>
          </a:xfrm>
          <a:prstGeom prst="rect">
            <a:avLst/>
          </a:prstGeom>
          <a:solidFill>
            <a:srgbClr val="252540"/>
          </a:solidFill>
          <a:ln w="19050">
            <a:solidFill>
              <a:srgbClr val="B5451B"/>
            </a:solidFill>
            <a:prstDash val="solid"/>
          </a:ln>
        </p:spPr>
        <p:txBody>
          <a:bodyPr/>
          <a:lstStyle/>
          <a:p>
            <a:endParaRPr lang="en-US"/>
          </a:p>
        </p:txBody>
      </p:sp>
      <p:sp>
        <p:nvSpPr>
          <p:cNvPr id="6" name="Shape 4"/>
          <p:cNvSpPr/>
          <p:nvPr/>
        </p:nvSpPr>
        <p:spPr>
          <a:xfrm>
            <a:off x="274320" y="3520440"/>
            <a:ext cx="2560320" cy="438912"/>
          </a:xfrm>
          <a:prstGeom prst="rect">
            <a:avLst/>
          </a:prstGeom>
          <a:solidFill>
            <a:srgbClr val="B5451B"/>
          </a:solidFill>
          <a:ln w="12700">
            <a:solidFill>
              <a:srgbClr val="B5451B"/>
            </a:solidFill>
            <a:prstDash val="solid"/>
          </a:ln>
        </p:spPr>
        <p:txBody>
          <a:bodyPr/>
          <a:lstStyle/>
          <a:p>
            <a:endParaRPr lang="en-US"/>
          </a:p>
        </p:txBody>
      </p:sp>
      <p:sp>
        <p:nvSpPr>
          <p:cNvPr id="7" name="Text 5"/>
          <p:cNvSpPr/>
          <p:nvPr/>
        </p:nvSpPr>
        <p:spPr>
          <a:xfrm>
            <a:off x="274320" y="3547872"/>
            <a:ext cx="2560320" cy="384048"/>
          </a:xfrm>
          <a:prstGeom prst="rect">
            <a:avLst/>
          </a:prstGeom>
          <a:noFill/>
          <a:ln/>
        </p:spPr>
        <p:txBody>
          <a:bodyPr wrap="square" rtlCol="0" anchor="ctr"/>
          <a:lstStyle/>
          <a:p>
            <a:pPr marL="0" indent="0" algn="ctr">
              <a:buNone/>
            </a:pPr>
            <a:r>
              <a:rPr lang="en-US" sz="900" b="1" dirty="0">
                <a:solidFill>
                  <a:srgbClr val="FFFFFF"/>
                </a:solidFill>
                <a:latin typeface="Trebuchet MS" pitchFamily="34" charset="0"/>
                <a:ea typeface="Trebuchet MS" pitchFamily="34" charset="-122"/>
                <a:cs typeface="Trebuchet MS" pitchFamily="34" charset="-120"/>
              </a:rPr>
              <a:t>Turning Tides  |  turningtides.today</a:t>
            </a:r>
            <a:endParaRPr lang="en-US" sz="900" dirty="0"/>
          </a:p>
        </p:txBody>
      </p:sp>
      <p:sp>
        <p:nvSpPr>
          <p:cNvPr id="8" name="Shape 6"/>
          <p:cNvSpPr/>
          <p:nvPr/>
        </p:nvSpPr>
        <p:spPr>
          <a:xfrm>
            <a:off x="274320" y="4005072"/>
            <a:ext cx="2560320" cy="438912"/>
          </a:xfrm>
          <a:prstGeom prst="rect">
            <a:avLst/>
          </a:prstGeom>
          <a:solidFill>
            <a:srgbClr val="252540"/>
          </a:solidFill>
          <a:ln w="12700">
            <a:solidFill>
              <a:srgbClr val="E07B39"/>
            </a:solidFill>
            <a:prstDash val="solid"/>
          </a:ln>
        </p:spPr>
        <p:txBody>
          <a:bodyPr/>
          <a:lstStyle/>
          <a:p>
            <a:endParaRPr lang="en-US"/>
          </a:p>
        </p:txBody>
      </p:sp>
      <p:sp>
        <p:nvSpPr>
          <p:cNvPr id="9" name="Text 7"/>
          <p:cNvSpPr/>
          <p:nvPr/>
        </p:nvSpPr>
        <p:spPr>
          <a:xfrm>
            <a:off x="274320" y="4023360"/>
            <a:ext cx="2560320" cy="402336"/>
          </a:xfrm>
          <a:prstGeom prst="rect">
            <a:avLst/>
          </a:prstGeom>
          <a:noFill/>
          <a:ln/>
        </p:spPr>
        <p:txBody>
          <a:bodyPr wrap="square" rtlCol="0" anchor="ctr"/>
          <a:lstStyle/>
          <a:p>
            <a:pPr marL="0" indent="0" algn="ctr">
              <a:buNone/>
            </a:pPr>
            <a:r>
              <a:rPr lang="en-US" sz="900" dirty="0">
                <a:solidFill>
                  <a:srgbClr val="E07B39"/>
                </a:solidFill>
                <a:latin typeface="Calibri" pitchFamily="34" charset="0"/>
                <a:ea typeface="Calibri" pitchFamily="34" charset="-122"/>
                <a:cs typeface="Calibri" pitchFamily="34" charset="-120"/>
              </a:rPr>
              <a:t>PhD Candidate · Carleton University</a:t>
            </a:r>
            <a:endParaRPr lang="en-US" sz="900" dirty="0"/>
          </a:p>
        </p:txBody>
      </p:sp>
      <p:sp>
        <p:nvSpPr>
          <p:cNvPr id="10" name="Shape 8"/>
          <p:cNvSpPr/>
          <p:nvPr/>
        </p:nvSpPr>
        <p:spPr>
          <a:xfrm>
            <a:off x="3063240" y="1078992"/>
            <a:ext cx="54864" cy="868680"/>
          </a:xfrm>
          <a:prstGeom prst="rect">
            <a:avLst/>
          </a:prstGeom>
          <a:solidFill>
            <a:srgbClr val="E07B39"/>
          </a:solidFill>
          <a:ln w="12700">
            <a:solidFill>
              <a:srgbClr val="E07B39"/>
            </a:solidFill>
            <a:prstDash val="solid"/>
          </a:ln>
        </p:spPr>
        <p:txBody>
          <a:bodyPr/>
          <a:lstStyle/>
          <a:p>
            <a:endParaRPr lang="en-US"/>
          </a:p>
        </p:txBody>
      </p:sp>
      <p:sp>
        <p:nvSpPr>
          <p:cNvPr id="11" name="Text 9"/>
          <p:cNvSpPr/>
          <p:nvPr/>
        </p:nvSpPr>
        <p:spPr>
          <a:xfrm>
            <a:off x="3246120" y="1106424"/>
            <a:ext cx="5577840" cy="292608"/>
          </a:xfrm>
          <a:prstGeom prst="rect">
            <a:avLst/>
          </a:prstGeom>
          <a:noFill/>
          <a:ln/>
        </p:spPr>
        <p:txBody>
          <a:bodyPr wrap="square" rtlCol="0" anchor="ctr"/>
          <a:lstStyle/>
          <a:p>
            <a:pPr marL="0" indent="0">
              <a:buNone/>
            </a:pPr>
            <a:r>
              <a:rPr lang="en-US" sz="1100" b="1" dirty="0">
                <a:solidFill>
                  <a:srgbClr val="E07B39"/>
                </a:solidFill>
                <a:latin typeface="Trebuchet MS" pitchFamily="34" charset="0"/>
                <a:ea typeface="Trebuchet MS" pitchFamily="34" charset="-122"/>
                <a:cs typeface="Trebuchet MS" pitchFamily="34" charset="-120"/>
              </a:rPr>
              <a:t>30 years in children &amp; youth development</a:t>
            </a:r>
            <a:endParaRPr lang="en-US" sz="1100" dirty="0"/>
          </a:p>
        </p:txBody>
      </p:sp>
      <p:sp>
        <p:nvSpPr>
          <p:cNvPr id="12" name="Text 10"/>
          <p:cNvSpPr/>
          <p:nvPr/>
        </p:nvSpPr>
        <p:spPr>
          <a:xfrm>
            <a:off x="3246120" y="1399032"/>
            <a:ext cx="5577840" cy="502920"/>
          </a:xfrm>
          <a:prstGeom prst="rect">
            <a:avLst/>
          </a:prstGeom>
          <a:noFill/>
          <a:ln/>
        </p:spPr>
        <p:txBody>
          <a:bodyPr wrap="square" rtlCol="0" anchor="ctr"/>
          <a:lstStyle/>
          <a:p>
            <a:pPr marL="0" indent="0">
              <a:buNone/>
            </a:pPr>
            <a:r>
              <a:rPr lang="en-US" sz="1000" dirty="0">
                <a:solidFill>
                  <a:srgbClr val="F5EFE6"/>
                </a:solidFill>
                <a:latin typeface="Calibri" pitchFamily="34" charset="0"/>
                <a:ea typeface="Calibri" pitchFamily="34" charset="-122"/>
                <a:cs typeface="Calibri" pitchFamily="34" charset="-120"/>
              </a:rPr>
              <a:t>From Canadian NGO practice to global programme management I have placed myself at the intersection of youth agency, urban space, and structural exclusion.</a:t>
            </a:r>
            <a:endParaRPr lang="en-US" sz="1000" dirty="0"/>
          </a:p>
        </p:txBody>
      </p:sp>
      <p:sp>
        <p:nvSpPr>
          <p:cNvPr id="13" name="Shape 11"/>
          <p:cNvSpPr/>
          <p:nvPr/>
        </p:nvSpPr>
        <p:spPr>
          <a:xfrm>
            <a:off x="3063240" y="2057400"/>
            <a:ext cx="54864" cy="868680"/>
          </a:xfrm>
          <a:prstGeom prst="rect">
            <a:avLst/>
          </a:prstGeom>
          <a:solidFill>
            <a:srgbClr val="E07B39"/>
          </a:solidFill>
          <a:ln w="12700">
            <a:solidFill>
              <a:srgbClr val="E07B39"/>
            </a:solidFill>
            <a:prstDash val="solid"/>
          </a:ln>
        </p:spPr>
        <p:txBody>
          <a:bodyPr/>
          <a:lstStyle/>
          <a:p>
            <a:endParaRPr lang="en-US"/>
          </a:p>
        </p:txBody>
      </p:sp>
      <p:sp>
        <p:nvSpPr>
          <p:cNvPr id="14" name="Text 12"/>
          <p:cNvSpPr/>
          <p:nvPr/>
        </p:nvSpPr>
        <p:spPr>
          <a:xfrm>
            <a:off x="3246120" y="2084832"/>
            <a:ext cx="5577840" cy="292608"/>
          </a:xfrm>
          <a:prstGeom prst="rect">
            <a:avLst/>
          </a:prstGeom>
          <a:noFill/>
          <a:ln/>
        </p:spPr>
        <p:txBody>
          <a:bodyPr wrap="square" rtlCol="0" anchor="ctr"/>
          <a:lstStyle/>
          <a:p>
            <a:pPr marL="0" indent="0">
              <a:buNone/>
            </a:pPr>
            <a:r>
              <a:rPr lang="en-US" sz="1100" b="1" dirty="0">
                <a:solidFill>
                  <a:srgbClr val="E07B39"/>
                </a:solidFill>
                <a:latin typeface="Trebuchet MS" pitchFamily="34" charset="0"/>
                <a:ea typeface="Trebuchet MS" pitchFamily="34" charset="-122"/>
                <a:cs typeface="Trebuchet MS" pitchFamily="34" charset="-120"/>
              </a:rPr>
              <a:t>15+ years in Nairobi's informal settlements</a:t>
            </a:r>
            <a:endParaRPr lang="en-US" sz="1100" dirty="0"/>
          </a:p>
        </p:txBody>
      </p:sp>
      <p:sp>
        <p:nvSpPr>
          <p:cNvPr id="15" name="Text 13"/>
          <p:cNvSpPr/>
          <p:nvPr/>
        </p:nvSpPr>
        <p:spPr>
          <a:xfrm>
            <a:off x="3246120" y="2377440"/>
            <a:ext cx="5577840" cy="502920"/>
          </a:xfrm>
          <a:prstGeom prst="rect">
            <a:avLst/>
          </a:prstGeom>
          <a:noFill/>
          <a:ln/>
        </p:spPr>
        <p:txBody>
          <a:bodyPr wrap="square" rtlCol="0" anchor="ctr"/>
          <a:lstStyle/>
          <a:p>
            <a:pPr marL="0" indent="0">
              <a:buNone/>
            </a:pPr>
            <a:r>
              <a:rPr lang="en-US" sz="1000" dirty="0">
                <a:solidFill>
                  <a:srgbClr val="F5EFE6"/>
                </a:solidFill>
                <a:latin typeface="Calibri" pitchFamily="34" charset="0"/>
                <a:ea typeface="Calibri" pitchFamily="34" charset="-122"/>
                <a:cs typeface="Calibri" pitchFamily="34" charset="-120"/>
              </a:rPr>
              <a:t>Engagement in Mlango Kubwa Village in the Mathare, Informal Settlement — initially as a practitioner with UN-Habitat, later as a doctoral researcher. Built on relationships, not research access alone.</a:t>
            </a:r>
            <a:endParaRPr lang="en-US" sz="1000" dirty="0"/>
          </a:p>
        </p:txBody>
      </p:sp>
      <p:sp>
        <p:nvSpPr>
          <p:cNvPr id="16" name="Shape 14"/>
          <p:cNvSpPr/>
          <p:nvPr/>
        </p:nvSpPr>
        <p:spPr>
          <a:xfrm>
            <a:off x="3063240" y="3035808"/>
            <a:ext cx="54864" cy="868680"/>
          </a:xfrm>
          <a:prstGeom prst="rect">
            <a:avLst/>
          </a:prstGeom>
          <a:solidFill>
            <a:srgbClr val="E07B39"/>
          </a:solidFill>
          <a:ln w="12700">
            <a:solidFill>
              <a:srgbClr val="E07B39"/>
            </a:solidFill>
            <a:prstDash val="solid"/>
          </a:ln>
        </p:spPr>
        <p:txBody>
          <a:bodyPr/>
          <a:lstStyle/>
          <a:p>
            <a:endParaRPr lang="en-US"/>
          </a:p>
        </p:txBody>
      </p:sp>
      <p:sp>
        <p:nvSpPr>
          <p:cNvPr id="17" name="Text 15"/>
          <p:cNvSpPr/>
          <p:nvPr/>
        </p:nvSpPr>
        <p:spPr>
          <a:xfrm>
            <a:off x="3246120" y="3063240"/>
            <a:ext cx="5577840" cy="292608"/>
          </a:xfrm>
          <a:prstGeom prst="rect">
            <a:avLst/>
          </a:prstGeom>
          <a:noFill/>
          <a:ln/>
        </p:spPr>
        <p:txBody>
          <a:bodyPr wrap="square" rtlCol="0" anchor="ctr"/>
          <a:lstStyle/>
          <a:p>
            <a:pPr marL="0" indent="0">
              <a:buNone/>
            </a:pPr>
            <a:r>
              <a:rPr lang="en-US" sz="1100" b="1" dirty="0">
                <a:solidFill>
                  <a:srgbClr val="E07B39"/>
                </a:solidFill>
                <a:latin typeface="Trebuchet MS" pitchFamily="34" charset="0"/>
                <a:ea typeface="Trebuchet MS" pitchFamily="34" charset="-122"/>
                <a:cs typeface="Trebuchet MS" pitchFamily="34" charset="-120"/>
              </a:rPr>
              <a:t>UN-Habitat, Head of Youth Unit </a:t>
            </a:r>
            <a:endParaRPr lang="en-US" sz="1100" dirty="0"/>
          </a:p>
        </p:txBody>
      </p:sp>
      <p:sp>
        <p:nvSpPr>
          <p:cNvPr id="18" name="Text 16"/>
          <p:cNvSpPr/>
          <p:nvPr/>
        </p:nvSpPr>
        <p:spPr>
          <a:xfrm>
            <a:off x="3246120" y="3355848"/>
            <a:ext cx="5577840" cy="502920"/>
          </a:xfrm>
          <a:prstGeom prst="rect">
            <a:avLst/>
          </a:prstGeom>
          <a:noFill/>
          <a:ln/>
        </p:spPr>
        <p:txBody>
          <a:bodyPr wrap="square" rtlCol="0" anchor="ctr"/>
          <a:lstStyle/>
          <a:p>
            <a:pPr marL="0" indent="0">
              <a:buNone/>
            </a:pPr>
            <a:r>
              <a:rPr lang="en-US" sz="1000" dirty="0">
                <a:solidFill>
                  <a:srgbClr val="F5EFE6"/>
                </a:solidFill>
                <a:latin typeface="Calibri" pitchFamily="34" charset="0"/>
                <a:ea typeface="Calibri" pitchFamily="34" charset="-122"/>
                <a:cs typeface="Calibri" pitchFamily="34" charset="-120"/>
              </a:rPr>
              <a:t>Established One Stop Youth Centres in Mlango Kubwa, Mathare and across East Africa. Managed the Urban Youth Fund. Coordinated youth-led peacebuilding in Somalia, Rwanda, and Kenya.</a:t>
            </a:r>
            <a:endParaRPr lang="en-US" sz="1000" dirty="0"/>
          </a:p>
        </p:txBody>
      </p:sp>
      <p:sp>
        <p:nvSpPr>
          <p:cNvPr id="19" name="Shape 17"/>
          <p:cNvSpPr/>
          <p:nvPr/>
        </p:nvSpPr>
        <p:spPr>
          <a:xfrm>
            <a:off x="3063240" y="4014216"/>
            <a:ext cx="54864" cy="868680"/>
          </a:xfrm>
          <a:prstGeom prst="rect">
            <a:avLst/>
          </a:prstGeom>
          <a:solidFill>
            <a:srgbClr val="E07B39"/>
          </a:solidFill>
          <a:ln w="12700">
            <a:solidFill>
              <a:srgbClr val="E07B39"/>
            </a:solidFill>
            <a:prstDash val="solid"/>
          </a:ln>
        </p:spPr>
        <p:txBody>
          <a:bodyPr/>
          <a:lstStyle/>
          <a:p>
            <a:endParaRPr lang="en-US"/>
          </a:p>
        </p:txBody>
      </p:sp>
      <p:sp>
        <p:nvSpPr>
          <p:cNvPr id="20" name="Text 18"/>
          <p:cNvSpPr/>
          <p:nvPr/>
        </p:nvSpPr>
        <p:spPr>
          <a:xfrm>
            <a:off x="3246120" y="4041648"/>
            <a:ext cx="5577840" cy="292608"/>
          </a:xfrm>
          <a:prstGeom prst="rect">
            <a:avLst/>
          </a:prstGeom>
          <a:noFill/>
          <a:ln/>
        </p:spPr>
        <p:txBody>
          <a:bodyPr wrap="square" rtlCol="0" anchor="ctr"/>
          <a:lstStyle/>
          <a:p>
            <a:pPr marL="0" indent="0">
              <a:buNone/>
            </a:pPr>
            <a:r>
              <a:rPr lang="en-US" sz="1100" b="1" dirty="0">
                <a:solidFill>
                  <a:srgbClr val="E07B39"/>
                </a:solidFill>
                <a:latin typeface="Trebuchet MS" pitchFamily="34" charset="0"/>
                <a:ea typeface="Trebuchet MS" pitchFamily="34" charset="-122"/>
                <a:cs typeface="Trebuchet MS" pitchFamily="34" charset="-120"/>
              </a:rPr>
              <a:t>PhD research grounded in Mathare</a:t>
            </a:r>
            <a:endParaRPr lang="en-US" sz="1100" dirty="0"/>
          </a:p>
        </p:txBody>
      </p:sp>
      <p:sp>
        <p:nvSpPr>
          <p:cNvPr id="21" name="Text 19"/>
          <p:cNvSpPr/>
          <p:nvPr/>
        </p:nvSpPr>
        <p:spPr>
          <a:xfrm>
            <a:off x="3246120" y="4334256"/>
            <a:ext cx="5577840" cy="502920"/>
          </a:xfrm>
          <a:prstGeom prst="rect">
            <a:avLst/>
          </a:prstGeom>
          <a:noFill/>
          <a:ln/>
        </p:spPr>
        <p:txBody>
          <a:bodyPr wrap="square" rtlCol="0" anchor="ctr"/>
          <a:lstStyle/>
          <a:p>
            <a:pPr marL="0" indent="0">
              <a:buNone/>
            </a:pPr>
            <a:r>
              <a:rPr lang="en-US" sz="1000" dirty="0">
                <a:solidFill>
                  <a:srgbClr val="F5EFE6"/>
                </a:solidFill>
                <a:latin typeface="Calibri" pitchFamily="34" charset="0"/>
                <a:ea typeface="Calibri" pitchFamily="34" charset="-122"/>
                <a:cs typeface="Calibri" pitchFamily="34" charset="-120"/>
              </a:rPr>
              <a:t>'Made in Mathare' (Carleton, 2026): how youth subject positions — masafara, watu wa mtaa, the hustler — are co-constituted through youth organizations. 18 years ethnographic presence in Mlango Kubwa.</a:t>
            </a:r>
            <a:endParaRPr lang="en-US" sz="1000" dirty="0"/>
          </a:p>
        </p:txBody>
      </p:sp>
      <p:sp>
        <p:nvSpPr>
          <p:cNvPr id="23" name="Text 21"/>
          <p:cNvSpPr/>
          <p:nvPr/>
        </p:nvSpPr>
        <p:spPr>
          <a:xfrm>
            <a:off x="274320" y="4919472"/>
            <a:ext cx="8595360" cy="182880"/>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Ragan, D. (2013). Cities of Youth, Cities of Prosperity. UN-Habitat; Ragan, D. (2025). Made in Mathare [Doctoral </a:t>
            </a:r>
            <a:r>
              <a:rPr lang="en-US" sz="750">
                <a:solidFill>
                  <a:srgbClr val="9CA3AF"/>
                </a:solidFill>
                <a:latin typeface="Calibri" pitchFamily="34" charset="0"/>
                <a:ea typeface="Calibri" pitchFamily="34" charset="-122"/>
                <a:cs typeface="Calibri" pitchFamily="34" charset="-120"/>
              </a:rPr>
              <a:t>Dissertation Proposal, </a:t>
            </a:r>
            <a:r>
              <a:rPr lang="en-US" sz="750" dirty="0">
                <a:solidFill>
                  <a:srgbClr val="9CA3AF"/>
                </a:solidFill>
                <a:latin typeface="Calibri" pitchFamily="34" charset="0"/>
                <a:ea typeface="Calibri" pitchFamily="34" charset="-122"/>
                <a:cs typeface="Calibri" pitchFamily="34" charset="-120"/>
              </a:rPr>
              <a:t>Carleton University]</a:t>
            </a:r>
            <a:endParaRPr lang="en-US" sz="750" dirty="0"/>
          </a:p>
        </p:txBody>
      </p:sp>
      <p:pic>
        <p:nvPicPr>
          <p:cNvPr id="25" name="Picture 24">
            <a:extLst>
              <a:ext uri="{FF2B5EF4-FFF2-40B4-BE49-F238E27FC236}">
                <a16:creationId xmlns:a16="http://schemas.microsoft.com/office/drawing/2014/main" id="{61343A8C-E92C-F65B-7D1B-170E07558509}"/>
              </a:ext>
            </a:extLst>
          </p:cNvPr>
          <p:cNvPicPr>
            <a:picLocks noChangeAspect="1"/>
          </p:cNvPicPr>
          <p:nvPr/>
        </p:nvPicPr>
        <p:blipFill>
          <a:blip r:embed="rId3"/>
          <a:stretch>
            <a:fillRect/>
          </a:stretch>
        </p:blipFill>
        <p:spPr>
          <a:xfrm>
            <a:off x="604280" y="1074174"/>
            <a:ext cx="1873450" cy="22947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EFE6"/>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CB0A43E-85BD-F88F-1BB1-2C165AC148DF}"/>
              </a:ext>
            </a:extLst>
          </p:cNvPr>
          <p:cNvPicPr>
            <a:picLocks noChangeAspect="1"/>
          </p:cNvPicPr>
          <p:nvPr/>
        </p:nvPicPr>
        <p:blipFill>
          <a:blip r:embed="rId3">
            <a:alphaModFix amt="36000"/>
          </a:blip>
          <a:srcRect t="32396" r="11878" b="6715"/>
          <a:stretch>
            <a:fillRect/>
          </a:stretch>
        </p:blipFill>
        <p:spPr>
          <a:xfrm>
            <a:off x="25795" y="914400"/>
            <a:ext cx="9144001" cy="4206239"/>
          </a:xfrm>
          <a:prstGeom prst="rect">
            <a:avLst/>
          </a:prstGeom>
        </p:spPr>
      </p:pic>
      <p:sp>
        <p:nvSpPr>
          <p:cNvPr id="2" name="Shape 0"/>
          <p:cNvSpPr/>
          <p:nvPr/>
        </p:nvSpPr>
        <p:spPr>
          <a:xfrm>
            <a:off x="0" y="0"/>
            <a:ext cx="9144000" cy="914400"/>
          </a:xfrm>
          <a:prstGeom prst="rect">
            <a:avLst/>
          </a:prstGeom>
          <a:solidFill>
            <a:srgbClr val="1A1A2E"/>
          </a:solidFill>
          <a:ln w="12700">
            <a:solidFill>
              <a:srgbClr val="1A1A2E"/>
            </a:solidFill>
            <a:prstDash val="solid"/>
          </a:ln>
        </p:spPr>
        <p:txBody>
          <a:bodyPr/>
          <a:lstStyle/>
          <a:p>
            <a:endParaRPr lang="en-US"/>
          </a:p>
        </p:txBody>
      </p:sp>
      <p:sp>
        <p:nvSpPr>
          <p:cNvPr id="3" name="Text 1"/>
          <p:cNvSpPr/>
          <p:nvPr/>
        </p:nvSpPr>
        <p:spPr>
          <a:xfrm>
            <a:off x="365760" y="91440"/>
            <a:ext cx="8412480" cy="685800"/>
          </a:xfrm>
          <a:prstGeom prst="rect">
            <a:avLst/>
          </a:prstGeom>
          <a:noFill/>
          <a:ln/>
        </p:spPr>
        <p:txBody>
          <a:bodyPr wrap="square" rtlCol="0" anchor="ctr"/>
          <a:lstStyle/>
          <a:p>
            <a:pPr marL="0" indent="0" algn="l">
              <a:buNone/>
            </a:pPr>
            <a:r>
              <a:rPr lang="en-US" sz="2000" b="1" dirty="0">
                <a:solidFill>
                  <a:srgbClr val="FFFFFF"/>
                </a:solidFill>
                <a:latin typeface="Trebuchet MS" pitchFamily="34" charset="0"/>
                <a:ea typeface="Trebuchet MS" pitchFamily="34" charset="-122"/>
                <a:cs typeface="Trebuchet MS" pitchFamily="34" charset="-120"/>
              </a:rPr>
              <a:t>NAIROBI  </a:t>
            </a:r>
            <a:endParaRPr lang="en-US" sz="2000" dirty="0"/>
          </a:p>
        </p:txBody>
      </p:sp>
      <p:sp>
        <p:nvSpPr>
          <p:cNvPr id="5" name="Shape 3"/>
          <p:cNvSpPr/>
          <p:nvPr/>
        </p:nvSpPr>
        <p:spPr>
          <a:xfrm>
            <a:off x="274320" y="1051560"/>
            <a:ext cx="2834640" cy="109728"/>
          </a:xfrm>
          <a:prstGeom prst="rect">
            <a:avLst/>
          </a:prstGeom>
          <a:solidFill>
            <a:srgbClr val="B5451B"/>
          </a:solidFill>
          <a:ln w="12700">
            <a:solidFill>
              <a:srgbClr val="B5451B"/>
            </a:solidFill>
            <a:prstDash val="solid"/>
          </a:ln>
        </p:spPr>
        <p:txBody>
          <a:bodyPr/>
          <a:lstStyle/>
          <a:p>
            <a:endParaRPr lang="en-US"/>
          </a:p>
        </p:txBody>
      </p:sp>
      <p:sp>
        <p:nvSpPr>
          <p:cNvPr id="6" name="Text 4"/>
          <p:cNvSpPr/>
          <p:nvPr/>
        </p:nvSpPr>
        <p:spPr>
          <a:xfrm>
            <a:off x="411480" y="1207008"/>
            <a:ext cx="2560320" cy="365760"/>
          </a:xfrm>
          <a:prstGeom prst="rect">
            <a:avLst/>
          </a:prstGeom>
          <a:noFill/>
          <a:ln/>
        </p:spPr>
        <p:txBody>
          <a:bodyPr wrap="square" rtlCol="0" anchor="ctr"/>
          <a:lstStyle/>
          <a:p>
            <a:pPr marL="0" indent="0">
              <a:buNone/>
            </a:pPr>
            <a:r>
              <a:rPr lang="en-US" sz="1300" b="1" kern="0" spc="200" dirty="0">
                <a:solidFill>
                  <a:srgbClr val="B5451B"/>
                </a:solidFill>
                <a:latin typeface="Trebuchet MS" pitchFamily="34" charset="0"/>
                <a:ea typeface="Trebuchet MS" pitchFamily="34" charset="-122"/>
                <a:cs typeface="Trebuchet MS" pitchFamily="34" charset="-120"/>
              </a:rPr>
              <a:t>SCALE</a:t>
            </a:r>
            <a:endParaRPr lang="en-US" sz="1300" dirty="0"/>
          </a:p>
        </p:txBody>
      </p:sp>
      <p:sp>
        <p:nvSpPr>
          <p:cNvPr id="7" name="Text 5"/>
          <p:cNvSpPr/>
          <p:nvPr/>
        </p:nvSpPr>
        <p:spPr>
          <a:xfrm>
            <a:off x="411480" y="1627632"/>
            <a:ext cx="2560320" cy="2560320"/>
          </a:xfrm>
          <a:prstGeom prst="rect">
            <a:avLst/>
          </a:prstGeom>
          <a:noFill/>
          <a:ln/>
        </p:spPr>
        <p:txBody>
          <a:bodyPr wrap="square" rtlCol="0" anchor="t"/>
          <a:lstStyle/>
          <a:p>
            <a:pPr marL="0" indent="0">
              <a:buNone/>
            </a:pPr>
            <a:r>
              <a:rPr lang="en-US" sz="1150" dirty="0">
                <a:solidFill>
                  <a:srgbClr val="1A1A2E"/>
                </a:solidFill>
                <a:latin typeface="Calibri" pitchFamily="34" charset="0"/>
                <a:ea typeface="Calibri" pitchFamily="34" charset="-122"/>
                <a:cs typeface="Calibri" pitchFamily="34" charset="-120"/>
              </a:rPr>
              <a:t>Nairobi: 4.4M residents. 60–80% in informal settlements. </a:t>
            </a:r>
            <a:br>
              <a:rPr lang="en-US" sz="1150" dirty="0">
                <a:solidFill>
                  <a:srgbClr val="1A1A2E"/>
                </a:solidFill>
                <a:latin typeface="Calibri" pitchFamily="34" charset="0"/>
                <a:ea typeface="Calibri" pitchFamily="34" charset="-122"/>
                <a:cs typeface="Calibri" pitchFamily="34" charset="-120"/>
              </a:rPr>
            </a:br>
            <a:br>
              <a:rPr lang="en-US" sz="1150" dirty="0">
                <a:solidFill>
                  <a:srgbClr val="1A1A2E"/>
                </a:solidFill>
                <a:latin typeface="Calibri" pitchFamily="34" charset="0"/>
                <a:ea typeface="Calibri" pitchFamily="34" charset="-122"/>
                <a:cs typeface="Calibri" pitchFamily="34" charset="-120"/>
              </a:rPr>
            </a:br>
            <a:r>
              <a:rPr lang="en-US" sz="1150" dirty="0">
                <a:solidFill>
                  <a:srgbClr val="1A1A2E"/>
                </a:solidFill>
                <a:latin typeface="Calibri" pitchFamily="34" charset="0"/>
                <a:ea typeface="Calibri" pitchFamily="34" charset="-122"/>
                <a:cs typeface="Calibri" pitchFamily="34" charset="-120"/>
              </a:rPr>
              <a:t>Mathare Informal </a:t>
            </a:r>
            <a:r>
              <a:rPr lang="en-US" sz="1150" dirty="0" err="1">
                <a:solidFill>
                  <a:srgbClr val="1A1A2E"/>
                </a:solidFill>
                <a:latin typeface="Calibri" pitchFamily="34" charset="0"/>
                <a:ea typeface="Calibri" pitchFamily="34" charset="-122"/>
                <a:cs typeface="Calibri" pitchFamily="34" charset="-120"/>
              </a:rPr>
              <a:t>Settmenet</a:t>
            </a:r>
            <a:r>
              <a:rPr lang="en-US" sz="1150" dirty="0">
                <a:solidFill>
                  <a:srgbClr val="1A1A2E"/>
                </a:solidFill>
                <a:latin typeface="Calibri" pitchFamily="34" charset="0"/>
                <a:ea typeface="Calibri" pitchFamily="34" charset="-122"/>
                <a:cs typeface="Calibri" pitchFamily="34" charset="-120"/>
              </a:rPr>
              <a:t> alone: 300,000+ in 3 km².</a:t>
            </a:r>
            <a:endParaRPr lang="en-US" sz="1150" dirty="0"/>
          </a:p>
          <a:p>
            <a:pPr marL="0" indent="0">
              <a:buNone/>
            </a:pPr>
            <a:endParaRPr lang="en-US" sz="1150" dirty="0"/>
          </a:p>
        </p:txBody>
      </p:sp>
      <p:sp>
        <p:nvSpPr>
          <p:cNvPr id="9" name="Shape 7"/>
          <p:cNvSpPr/>
          <p:nvPr/>
        </p:nvSpPr>
        <p:spPr>
          <a:xfrm>
            <a:off x="3227832" y="1051560"/>
            <a:ext cx="2834640" cy="109728"/>
          </a:xfrm>
          <a:prstGeom prst="rect">
            <a:avLst/>
          </a:prstGeom>
          <a:solidFill>
            <a:srgbClr val="B5451B"/>
          </a:solidFill>
          <a:ln w="12700">
            <a:solidFill>
              <a:srgbClr val="B5451B"/>
            </a:solidFill>
            <a:prstDash val="solid"/>
          </a:ln>
        </p:spPr>
        <p:txBody>
          <a:bodyPr/>
          <a:lstStyle/>
          <a:p>
            <a:endParaRPr lang="en-US"/>
          </a:p>
        </p:txBody>
      </p:sp>
      <p:sp>
        <p:nvSpPr>
          <p:cNvPr id="10" name="Text 8"/>
          <p:cNvSpPr/>
          <p:nvPr/>
        </p:nvSpPr>
        <p:spPr>
          <a:xfrm>
            <a:off x="3364992" y="1207008"/>
            <a:ext cx="2560320" cy="365760"/>
          </a:xfrm>
          <a:prstGeom prst="rect">
            <a:avLst/>
          </a:prstGeom>
          <a:noFill/>
          <a:ln/>
        </p:spPr>
        <p:txBody>
          <a:bodyPr wrap="square" rtlCol="0" anchor="ctr"/>
          <a:lstStyle/>
          <a:p>
            <a:pPr marL="0" indent="0">
              <a:buNone/>
            </a:pPr>
            <a:r>
              <a:rPr lang="en-US" sz="1300" b="1" kern="0" spc="200" dirty="0">
                <a:solidFill>
                  <a:srgbClr val="B5451B"/>
                </a:solidFill>
                <a:latin typeface="Trebuchet MS" pitchFamily="34" charset="0"/>
                <a:ea typeface="Trebuchet MS" pitchFamily="34" charset="-122"/>
                <a:cs typeface="Trebuchet MS" pitchFamily="34" charset="-120"/>
              </a:rPr>
              <a:t>STRUCTURAL ROOTS</a:t>
            </a:r>
            <a:endParaRPr lang="en-US" sz="1300" dirty="0"/>
          </a:p>
        </p:txBody>
      </p:sp>
      <p:sp>
        <p:nvSpPr>
          <p:cNvPr id="11" name="Text 9"/>
          <p:cNvSpPr/>
          <p:nvPr/>
        </p:nvSpPr>
        <p:spPr>
          <a:xfrm>
            <a:off x="3364992" y="1627632"/>
            <a:ext cx="2560320" cy="2560320"/>
          </a:xfrm>
          <a:prstGeom prst="rect">
            <a:avLst/>
          </a:prstGeom>
          <a:noFill/>
          <a:ln/>
        </p:spPr>
        <p:txBody>
          <a:bodyPr wrap="square" rtlCol="0" anchor="t"/>
          <a:lstStyle/>
          <a:p>
            <a:pPr marL="0" indent="0">
              <a:buNone/>
            </a:pPr>
            <a:r>
              <a:rPr lang="en-US" sz="1150" dirty="0">
                <a:solidFill>
                  <a:srgbClr val="1A1A2E"/>
                </a:solidFill>
                <a:latin typeface="Calibri" pitchFamily="34" charset="0"/>
                <a:ea typeface="Calibri" pitchFamily="34" charset="-122"/>
                <a:cs typeface="Calibri" pitchFamily="34" charset="-120"/>
              </a:rPr>
              <a:t>Street presence in Nairobi is inseparable from colonial-era displacement, anti-urbanism, and deliberate state abandonment.</a:t>
            </a:r>
            <a:endParaRPr lang="en-US" sz="1150" dirty="0"/>
          </a:p>
        </p:txBody>
      </p:sp>
      <p:sp>
        <p:nvSpPr>
          <p:cNvPr id="13" name="Shape 11"/>
          <p:cNvSpPr/>
          <p:nvPr/>
        </p:nvSpPr>
        <p:spPr>
          <a:xfrm>
            <a:off x="6190488" y="1051560"/>
            <a:ext cx="2834640" cy="109728"/>
          </a:xfrm>
          <a:prstGeom prst="rect">
            <a:avLst/>
          </a:prstGeom>
          <a:solidFill>
            <a:srgbClr val="B5451B"/>
          </a:solidFill>
          <a:ln w="12700">
            <a:solidFill>
              <a:srgbClr val="B5451B"/>
            </a:solidFill>
            <a:prstDash val="solid"/>
          </a:ln>
        </p:spPr>
        <p:txBody>
          <a:bodyPr/>
          <a:lstStyle/>
          <a:p>
            <a:endParaRPr lang="en-US"/>
          </a:p>
        </p:txBody>
      </p:sp>
      <p:sp>
        <p:nvSpPr>
          <p:cNvPr id="14" name="Text 12"/>
          <p:cNvSpPr/>
          <p:nvPr/>
        </p:nvSpPr>
        <p:spPr>
          <a:xfrm>
            <a:off x="6327648" y="1207008"/>
            <a:ext cx="2816352" cy="365760"/>
          </a:xfrm>
          <a:prstGeom prst="rect">
            <a:avLst/>
          </a:prstGeom>
          <a:noFill/>
          <a:ln/>
        </p:spPr>
        <p:txBody>
          <a:bodyPr wrap="square" rtlCol="0" anchor="ctr"/>
          <a:lstStyle/>
          <a:p>
            <a:pPr marL="0" indent="0">
              <a:buNone/>
            </a:pPr>
            <a:r>
              <a:rPr lang="en-US" sz="1300" b="1" kern="0" spc="200" dirty="0">
                <a:solidFill>
                  <a:srgbClr val="B5451B"/>
                </a:solidFill>
                <a:latin typeface="Trebuchet MS" pitchFamily="34" charset="0"/>
                <a:ea typeface="Trebuchet MS" pitchFamily="34" charset="-122"/>
                <a:cs typeface="Trebuchet MS" pitchFamily="34" charset="-120"/>
              </a:rPr>
              <a:t>THE “HUSTLE” ECONOMY</a:t>
            </a:r>
            <a:endParaRPr lang="en-US" sz="1300" dirty="0"/>
          </a:p>
        </p:txBody>
      </p:sp>
      <p:sp>
        <p:nvSpPr>
          <p:cNvPr id="15" name="Text 13"/>
          <p:cNvSpPr/>
          <p:nvPr/>
        </p:nvSpPr>
        <p:spPr>
          <a:xfrm>
            <a:off x="6327648" y="1627632"/>
            <a:ext cx="2560320" cy="2560320"/>
          </a:xfrm>
          <a:prstGeom prst="rect">
            <a:avLst/>
          </a:prstGeom>
          <a:noFill/>
          <a:ln/>
        </p:spPr>
        <p:txBody>
          <a:bodyPr wrap="square" rtlCol="0" anchor="t"/>
          <a:lstStyle/>
          <a:p>
            <a:pPr marL="0" indent="0">
              <a:buNone/>
            </a:pPr>
            <a:r>
              <a:rPr lang="en-US" sz="1150" dirty="0">
                <a:solidFill>
                  <a:srgbClr val="1A1A2E"/>
                </a:solidFill>
                <a:latin typeface="Calibri" pitchFamily="34" charset="0"/>
                <a:ea typeface="Calibri" pitchFamily="34" charset="-122"/>
                <a:cs typeface="Calibri" pitchFamily="34" charset="-120"/>
              </a:rPr>
              <a:t>Begging is ONE position in a wide spectrum of informal survival: hawking, waste collection, bodaboda riding, and music.</a:t>
            </a:r>
            <a:endParaRPr lang="en-US" sz="1150" dirty="0"/>
          </a:p>
          <a:p>
            <a:pPr marL="0" indent="0">
              <a:buNone/>
            </a:pPr>
            <a:endParaRPr lang="en-US" sz="1150" dirty="0"/>
          </a:p>
          <a:p>
            <a:pPr marL="0" indent="0">
              <a:buNone/>
            </a:pPr>
            <a:r>
              <a:rPr lang="en-US" sz="1150" dirty="0">
                <a:solidFill>
                  <a:srgbClr val="1A1A2E"/>
                </a:solidFill>
                <a:latin typeface="Calibri" pitchFamily="34" charset="0"/>
                <a:ea typeface="Calibri" pitchFamily="34" charset="-122"/>
                <a:cs typeface="Calibri" pitchFamily="34" charset="-120"/>
              </a:rPr>
              <a:t>The intersection is not a last resort — it is a calculated territory.</a:t>
            </a:r>
            <a:endParaRPr lang="en-US" sz="1150" dirty="0"/>
          </a:p>
        </p:txBody>
      </p:sp>
      <p:sp>
        <p:nvSpPr>
          <p:cNvPr id="18" name="Text 16"/>
          <p:cNvSpPr/>
          <p:nvPr/>
        </p:nvSpPr>
        <p:spPr>
          <a:xfrm>
            <a:off x="274320" y="4892040"/>
            <a:ext cx="8595360" cy="228600"/>
          </a:xfrm>
          <a:prstGeom prst="rect">
            <a:avLst/>
          </a:prstGeom>
          <a:noFill/>
          <a:ln/>
        </p:spPr>
        <p:txBody>
          <a:bodyPr wrap="square" rtlCol="0" anchor="ctr"/>
          <a:lstStyle/>
          <a:p>
            <a:pPr marL="0" indent="0" algn="l">
              <a:buNone/>
            </a:pPr>
            <a:r>
              <a:rPr lang="en-US" sz="850" dirty="0">
                <a:solidFill>
                  <a:srgbClr val="9CA3AF"/>
                </a:solidFill>
                <a:latin typeface="Calibri" pitchFamily="34" charset="0"/>
                <a:ea typeface="Calibri" pitchFamily="34" charset="-122"/>
                <a:cs typeface="Calibri" pitchFamily="34" charset="-120"/>
              </a:rPr>
              <a:t>KNBS (2019). Kenya Population and Housing Census; Ragan, D. (2021). HabTalk Podcast, UN-Habitat; Ng'weno, B. (2025). No Place Like Home in a New City. UC Press</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B5451B"/>
          </a:solidFill>
          <a:ln w="12700">
            <a:solidFill>
              <a:srgbClr val="B5451B"/>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2000" b="1" dirty="0">
                <a:solidFill>
                  <a:srgbClr val="FFFFFF"/>
                </a:solidFill>
                <a:latin typeface="Trebuchet MS" pitchFamily="34" charset="0"/>
                <a:ea typeface="Trebuchet MS" pitchFamily="34" charset="-122"/>
                <a:cs typeface="Trebuchet MS" pitchFamily="34" charset="-120"/>
              </a:rPr>
              <a:t>WHO IS PANHANDLING IN NAIROBI — AND WHY?</a:t>
            </a:r>
            <a:endParaRPr lang="en-US" sz="2000" dirty="0"/>
          </a:p>
        </p:txBody>
      </p:sp>
      <p:sp>
        <p:nvSpPr>
          <p:cNvPr id="4" name="Shape 2"/>
          <p:cNvSpPr/>
          <p:nvPr/>
        </p:nvSpPr>
        <p:spPr>
          <a:xfrm>
            <a:off x="320040" y="1143000"/>
            <a:ext cx="2331720" cy="1463040"/>
          </a:xfrm>
          <a:prstGeom prst="rect">
            <a:avLst/>
          </a:prstGeom>
          <a:solidFill>
            <a:srgbClr val="252540"/>
          </a:solidFill>
          <a:ln w="12700">
            <a:solidFill>
              <a:srgbClr val="252540"/>
            </a:solidFill>
            <a:prstDash val="solid"/>
          </a:ln>
        </p:spPr>
        <p:txBody>
          <a:bodyPr/>
          <a:lstStyle/>
          <a:p>
            <a:endParaRPr lang="en-US"/>
          </a:p>
        </p:txBody>
      </p:sp>
      <p:sp>
        <p:nvSpPr>
          <p:cNvPr id="5" name="Shape 3"/>
          <p:cNvSpPr/>
          <p:nvPr/>
        </p:nvSpPr>
        <p:spPr>
          <a:xfrm>
            <a:off x="320040" y="1143000"/>
            <a:ext cx="64008" cy="1463040"/>
          </a:xfrm>
          <a:prstGeom prst="rect">
            <a:avLst/>
          </a:prstGeom>
          <a:solidFill>
            <a:srgbClr val="E07B39"/>
          </a:solidFill>
          <a:ln w="12700">
            <a:solidFill>
              <a:srgbClr val="E07B39"/>
            </a:solidFill>
            <a:prstDash val="solid"/>
          </a:ln>
        </p:spPr>
        <p:txBody>
          <a:bodyPr/>
          <a:lstStyle/>
          <a:p>
            <a:endParaRPr lang="en-US"/>
          </a:p>
        </p:txBody>
      </p:sp>
      <p:sp>
        <p:nvSpPr>
          <p:cNvPr id="6" name="Text 4"/>
          <p:cNvSpPr/>
          <p:nvPr/>
        </p:nvSpPr>
        <p:spPr>
          <a:xfrm>
            <a:off x="502920" y="1280160"/>
            <a:ext cx="2103120" cy="640080"/>
          </a:xfrm>
          <a:prstGeom prst="rect">
            <a:avLst/>
          </a:prstGeom>
          <a:noFill/>
          <a:ln/>
        </p:spPr>
        <p:txBody>
          <a:bodyPr wrap="square" rtlCol="0" anchor="ctr"/>
          <a:lstStyle/>
          <a:p>
            <a:pPr marL="0" indent="0">
              <a:buNone/>
            </a:pPr>
            <a:r>
              <a:rPr lang="en-US" sz="2600" b="1" dirty="0">
                <a:solidFill>
                  <a:srgbClr val="E07B39"/>
                </a:solidFill>
                <a:latin typeface="Trebuchet MS" pitchFamily="34" charset="0"/>
                <a:ea typeface="Trebuchet MS" pitchFamily="34" charset="-122"/>
                <a:cs typeface="Trebuchet MS" pitchFamily="34" charset="-120"/>
              </a:rPr>
              <a:t>67%</a:t>
            </a:r>
            <a:endParaRPr lang="en-US" sz="2600" dirty="0"/>
          </a:p>
        </p:txBody>
      </p:sp>
      <p:sp>
        <p:nvSpPr>
          <p:cNvPr id="7" name="Text 5"/>
          <p:cNvSpPr/>
          <p:nvPr/>
        </p:nvSpPr>
        <p:spPr>
          <a:xfrm>
            <a:off x="502920" y="1892808"/>
            <a:ext cx="2103120" cy="59436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Youth unemployment rate</a:t>
            </a:r>
            <a:endParaRPr lang="en-US" sz="950" dirty="0"/>
          </a:p>
          <a:p>
            <a:pPr marL="0" indent="0">
              <a:buNone/>
            </a:pPr>
            <a:r>
              <a:rPr lang="en-US" sz="950" dirty="0">
                <a:solidFill>
                  <a:srgbClr val="F5EFE6"/>
                </a:solidFill>
                <a:latin typeface="Calibri" pitchFamily="34" charset="0"/>
                <a:ea typeface="Calibri" pitchFamily="34" charset="-122"/>
                <a:cs typeface="Calibri" pitchFamily="34" charset="-120"/>
              </a:rPr>
              <a:t>(ages 15–34, Kenya)</a:t>
            </a:r>
            <a:endParaRPr lang="en-US" sz="950" dirty="0"/>
          </a:p>
        </p:txBody>
      </p:sp>
      <p:sp>
        <p:nvSpPr>
          <p:cNvPr id="8" name="Shape 6"/>
          <p:cNvSpPr/>
          <p:nvPr/>
        </p:nvSpPr>
        <p:spPr>
          <a:xfrm>
            <a:off x="2880360" y="1143000"/>
            <a:ext cx="2331720" cy="1463040"/>
          </a:xfrm>
          <a:prstGeom prst="rect">
            <a:avLst/>
          </a:prstGeom>
          <a:solidFill>
            <a:srgbClr val="252540"/>
          </a:solidFill>
          <a:ln w="12700">
            <a:solidFill>
              <a:srgbClr val="252540"/>
            </a:solidFill>
            <a:prstDash val="solid"/>
          </a:ln>
        </p:spPr>
        <p:txBody>
          <a:bodyPr/>
          <a:lstStyle/>
          <a:p>
            <a:endParaRPr lang="en-US"/>
          </a:p>
        </p:txBody>
      </p:sp>
      <p:sp>
        <p:nvSpPr>
          <p:cNvPr id="9" name="Shape 7"/>
          <p:cNvSpPr/>
          <p:nvPr/>
        </p:nvSpPr>
        <p:spPr>
          <a:xfrm>
            <a:off x="2880360" y="1143000"/>
            <a:ext cx="64008" cy="1463040"/>
          </a:xfrm>
          <a:prstGeom prst="rect">
            <a:avLst/>
          </a:prstGeom>
          <a:solidFill>
            <a:srgbClr val="E07B39"/>
          </a:solidFill>
          <a:ln w="12700">
            <a:solidFill>
              <a:srgbClr val="E07B39"/>
            </a:solidFill>
            <a:prstDash val="solid"/>
          </a:ln>
        </p:spPr>
        <p:txBody>
          <a:bodyPr/>
          <a:lstStyle/>
          <a:p>
            <a:endParaRPr lang="en-US"/>
          </a:p>
        </p:txBody>
      </p:sp>
      <p:sp>
        <p:nvSpPr>
          <p:cNvPr id="10" name="Text 8"/>
          <p:cNvSpPr/>
          <p:nvPr/>
        </p:nvSpPr>
        <p:spPr>
          <a:xfrm>
            <a:off x="3063240" y="1280160"/>
            <a:ext cx="2103120" cy="640080"/>
          </a:xfrm>
          <a:prstGeom prst="rect">
            <a:avLst/>
          </a:prstGeom>
          <a:noFill/>
          <a:ln/>
        </p:spPr>
        <p:txBody>
          <a:bodyPr wrap="square" rtlCol="0" anchor="ctr"/>
          <a:lstStyle/>
          <a:p>
            <a:pPr marL="0" indent="0">
              <a:buNone/>
            </a:pPr>
            <a:r>
              <a:rPr lang="en-US" sz="2600" b="1" dirty="0">
                <a:solidFill>
                  <a:srgbClr val="E07B39"/>
                </a:solidFill>
                <a:latin typeface="Trebuchet MS" pitchFamily="34" charset="0"/>
                <a:ea typeface="Trebuchet MS" pitchFamily="34" charset="-122"/>
                <a:cs typeface="Trebuchet MS" pitchFamily="34" charset="-120"/>
              </a:rPr>
              <a:t>80%</a:t>
            </a:r>
            <a:endParaRPr lang="en-US" sz="2600" dirty="0"/>
          </a:p>
        </p:txBody>
      </p:sp>
      <p:sp>
        <p:nvSpPr>
          <p:cNvPr id="11" name="Text 9"/>
          <p:cNvSpPr/>
          <p:nvPr/>
        </p:nvSpPr>
        <p:spPr>
          <a:xfrm>
            <a:off x="3063240" y="1892808"/>
            <a:ext cx="2103120" cy="59436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Urban youth jobs are</a:t>
            </a:r>
            <a:endParaRPr lang="en-US" sz="950" dirty="0"/>
          </a:p>
          <a:p>
            <a:pPr marL="0" indent="0">
              <a:buNone/>
            </a:pPr>
            <a:r>
              <a:rPr lang="en-US" sz="950" dirty="0">
                <a:solidFill>
                  <a:srgbClr val="F5EFE6"/>
                </a:solidFill>
                <a:latin typeface="Calibri" pitchFamily="34" charset="0"/>
                <a:ea typeface="Calibri" pitchFamily="34" charset="-122"/>
                <a:cs typeface="Calibri" pitchFamily="34" charset="-120"/>
              </a:rPr>
              <a:t>informal / no social security</a:t>
            </a:r>
            <a:endParaRPr lang="en-US" sz="950" dirty="0"/>
          </a:p>
        </p:txBody>
      </p:sp>
      <p:sp>
        <p:nvSpPr>
          <p:cNvPr id="12" name="Shape 10"/>
          <p:cNvSpPr/>
          <p:nvPr/>
        </p:nvSpPr>
        <p:spPr>
          <a:xfrm>
            <a:off x="320040" y="2834640"/>
            <a:ext cx="2331720" cy="1463040"/>
          </a:xfrm>
          <a:prstGeom prst="rect">
            <a:avLst/>
          </a:prstGeom>
          <a:solidFill>
            <a:srgbClr val="252540"/>
          </a:solidFill>
          <a:ln w="12700">
            <a:solidFill>
              <a:srgbClr val="252540"/>
            </a:solidFill>
            <a:prstDash val="solid"/>
          </a:ln>
        </p:spPr>
        <p:txBody>
          <a:bodyPr/>
          <a:lstStyle/>
          <a:p>
            <a:endParaRPr lang="en-US"/>
          </a:p>
        </p:txBody>
      </p:sp>
      <p:sp>
        <p:nvSpPr>
          <p:cNvPr id="13" name="Shape 11"/>
          <p:cNvSpPr/>
          <p:nvPr/>
        </p:nvSpPr>
        <p:spPr>
          <a:xfrm>
            <a:off x="320040" y="2834640"/>
            <a:ext cx="64008" cy="1463040"/>
          </a:xfrm>
          <a:prstGeom prst="rect">
            <a:avLst/>
          </a:prstGeom>
          <a:solidFill>
            <a:srgbClr val="E07B39"/>
          </a:solidFill>
          <a:ln w="12700">
            <a:solidFill>
              <a:srgbClr val="E07B39"/>
            </a:solidFill>
            <a:prstDash val="solid"/>
          </a:ln>
        </p:spPr>
        <p:txBody>
          <a:bodyPr/>
          <a:lstStyle/>
          <a:p>
            <a:endParaRPr lang="en-US"/>
          </a:p>
        </p:txBody>
      </p:sp>
      <p:sp>
        <p:nvSpPr>
          <p:cNvPr id="14" name="Text 12"/>
          <p:cNvSpPr/>
          <p:nvPr/>
        </p:nvSpPr>
        <p:spPr>
          <a:xfrm>
            <a:off x="502920" y="2971800"/>
            <a:ext cx="2103120" cy="640080"/>
          </a:xfrm>
          <a:prstGeom prst="rect">
            <a:avLst/>
          </a:prstGeom>
          <a:noFill/>
          <a:ln/>
        </p:spPr>
        <p:txBody>
          <a:bodyPr wrap="square" rtlCol="0" anchor="ctr"/>
          <a:lstStyle/>
          <a:p>
            <a:pPr marL="0" indent="0">
              <a:buNone/>
            </a:pPr>
            <a:r>
              <a:rPr lang="en-US" sz="2600" b="1" dirty="0">
                <a:solidFill>
                  <a:srgbClr val="E07B39"/>
                </a:solidFill>
                <a:latin typeface="Trebuchet MS" pitchFamily="34" charset="0"/>
                <a:ea typeface="Trebuchet MS" pitchFamily="34" charset="-122"/>
                <a:cs typeface="Trebuchet MS" pitchFamily="34" charset="-120"/>
              </a:rPr>
              <a:t>15,337</a:t>
            </a:r>
            <a:endParaRPr lang="en-US" sz="2600" dirty="0"/>
          </a:p>
        </p:txBody>
      </p:sp>
      <p:sp>
        <p:nvSpPr>
          <p:cNvPr id="15" name="Text 13"/>
          <p:cNvSpPr/>
          <p:nvPr/>
        </p:nvSpPr>
        <p:spPr>
          <a:xfrm>
            <a:off x="502920" y="3584448"/>
            <a:ext cx="2103120" cy="59436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Street-connected individuals</a:t>
            </a:r>
            <a:endParaRPr lang="en-US" sz="950" dirty="0"/>
          </a:p>
          <a:p>
            <a:pPr marL="0" indent="0">
              <a:buNone/>
            </a:pPr>
            <a:r>
              <a:rPr lang="en-US" sz="950" dirty="0">
                <a:solidFill>
                  <a:srgbClr val="F5EFE6"/>
                </a:solidFill>
                <a:latin typeface="Calibri" pitchFamily="34" charset="0"/>
                <a:ea typeface="Calibri" pitchFamily="34" charset="-122"/>
                <a:cs typeface="Calibri" pitchFamily="34" charset="-120"/>
              </a:rPr>
              <a:t>in Nairobi (KNBS Census)</a:t>
            </a:r>
            <a:endParaRPr lang="en-US" sz="950" dirty="0"/>
          </a:p>
        </p:txBody>
      </p:sp>
      <p:sp>
        <p:nvSpPr>
          <p:cNvPr id="16" name="Shape 14"/>
          <p:cNvSpPr/>
          <p:nvPr/>
        </p:nvSpPr>
        <p:spPr>
          <a:xfrm>
            <a:off x="2880360" y="2834640"/>
            <a:ext cx="2331720" cy="1463040"/>
          </a:xfrm>
          <a:prstGeom prst="rect">
            <a:avLst/>
          </a:prstGeom>
          <a:solidFill>
            <a:srgbClr val="252540"/>
          </a:solidFill>
          <a:ln w="12700">
            <a:solidFill>
              <a:srgbClr val="252540"/>
            </a:solidFill>
            <a:prstDash val="solid"/>
          </a:ln>
        </p:spPr>
        <p:txBody>
          <a:bodyPr/>
          <a:lstStyle/>
          <a:p>
            <a:endParaRPr lang="en-US"/>
          </a:p>
        </p:txBody>
      </p:sp>
      <p:sp>
        <p:nvSpPr>
          <p:cNvPr id="17" name="Shape 15"/>
          <p:cNvSpPr/>
          <p:nvPr/>
        </p:nvSpPr>
        <p:spPr>
          <a:xfrm>
            <a:off x="2880360" y="2834640"/>
            <a:ext cx="64008" cy="1463040"/>
          </a:xfrm>
          <a:prstGeom prst="rect">
            <a:avLst/>
          </a:prstGeom>
          <a:solidFill>
            <a:srgbClr val="E07B39"/>
          </a:solidFill>
          <a:ln w="12700">
            <a:solidFill>
              <a:srgbClr val="E07B39"/>
            </a:solidFill>
            <a:prstDash val="solid"/>
          </a:ln>
        </p:spPr>
        <p:txBody>
          <a:bodyPr/>
          <a:lstStyle/>
          <a:p>
            <a:endParaRPr lang="en-US"/>
          </a:p>
        </p:txBody>
      </p:sp>
      <p:sp>
        <p:nvSpPr>
          <p:cNvPr id="18" name="Text 16"/>
          <p:cNvSpPr/>
          <p:nvPr/>
        </p:nvSpPr>
        <p:spPr>
          <a:xfrm>
            <a:off x="3063240" y="2971800"/>
            <a:ext cx="2103120" cy="640080"/>
          </a:xfrm>
          <a:prstGeom prst="rect">
            <a:avLst/>
          </a:prstGeom>
          <a:noFill/>
          <a:ln/>
        </p:spPr>
        <p:txBody>
          <a:bodyPr wrap="square" rtlCol="0" anchor="ctr"/>
          <a:lstStyle/>
          <a:p>
            <a:pPr marL="0" indent="0">
              <a:buNone/>
            </a:pPr>
            <a:r>
              <a:rPr lang="en-US" sz="2600" b="1" dirty="0" err="1">
                <a:solidFill>
                  <a:srgbClr val="E07B39"/>
                </a:solidFill>
                <a:latin typeface="Trebuchet MS" pitchFamily="34" charset="0"/>
                <a:ea typeface="Trebuchet MS" pitchFamily="34" charset="-122"/>
                <a:cs typeface="Trebuchet MS" pitchFamily="34" charset="-120"/>
              </a:rPr>
              <a:t>Ksh</a:t>
            </a:r>
            <a:r>
              <a:rPr lang="en-US" sz="2600" b="1" dirty="0">
                <a:solidFill>
                  <a:srgbClr val="E07B39"/>
                </a:solidFill>
                <a:latin typeface="Trebuchet MS" pitchFamily="34" charset="0"/>
                <a:ea typeface="Trebuchet MS" pitchFamily="34" charset="-122"/>
                <a:cs typeface="Trebuchet MS" pitchFamily="34" charset="-120"/>
              </a:rPr>
              <a:t> 50–100 /.50 – $1.00</a:t>
            </a:r>
            <a:endParaRPr lang="en-US" sz="2600" dirty="0"/>
          </a:p>
        </p:txBody>
      </p:sp>
      <p:sp>
        <p:nvSpPr>
          <p:cNvPr id="19" name="Text 17"/>
          <p:cNvSpPr/>
          <p:nvPr/>
        </p:nvSpPr>
        <p:spPr>
          <a:xfrm>
            <a:off x="3063240" y="3584448"/>
            <a:ext cx="2103120" cy="59436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Daily earnings of</a:t>
            </a:r>
            <a:endParaRPr lang="en-US" sz="950" dirty="0"/>
          </a:p>
          <a:p>
            <a:pPr marL="0" indent="0">
              <a:buNone/>
            </a:pPr>
            <a:r>
              <a:rPr lang="en-US" sz="950" dirty="0">
                <a:solidFill>
                  <a:srgbClr val="F5EFE6"/>
                </a:solidFill>
                <a:latin typeface="Calibri" pitchFamily="34" charset="0"/>
                <a:ea typeface="Calibri" pitchFamily="34" charset="-122"/>
                <a:cs typeface="Calibri" pitchFamily="34" charset="-120"/>
              </a:rPr>
              <a:t>street-connected youth</a:t>
            </a:r>
            <a:endParaRPr lang="en-US" sz="950" dirty="0"/>
          </a:p>
        </p:txBody>
      </p:sp>
      <p:sp>
        <p:nvSpPr>
          <p:cNvPr id="20" name="Shape 18"/>
          <p:cNvSpPr/>
          <p:nvPr/>
        </p:nvSpPr>
        <p:spPr>
          <a:xfrm>
            <a:off x="5394960" y="1097280"/>
            <a:ext cx="3474720" cy="3794760"/>
          </a:xfrm>
          <a:prstGeom prst="rect">
            <a:avLst/>
          </a:prstGeom>
          <a:solidFill>
            <a:srgbClr val="252540"/>
          </a:solidFill>
          <a:ln w="12700">
            <a:solidFill>
              <a:srgbClr val="252540"/>
            </a:solidFill>
            <a:prstDash val="solid"/>
          </a:ln>
        </p:spPr>
        <p:txBody>
          <a:bodyPr/>
          <a:lstStyle/>
          <a:p>
            <a:endParaRPr lang="en-US"/>
          </a:p>
        </p:txBody>
      </p:sp>
      <p:sp>
        <p:nvSpPr>
          <p:cNvPr id="21" name="Text 19"/>
          <p:cNvSpPr/>
          <p:nvPr/>
        </p:nvSpPr>
        <p:spPr>
          <a:xfrm>
            <a:off x="5532120" y="1188720"/>
            <a:ext cx="3246120" cy="365760"/>
          </a:xfrm>
          <a:prstGeom prst="rect">
            <a:avLst/>
          </a:prstGeom>
          <a:noFill/>
          <a:ln/>
        </p:spPr>
        <p:txBody>
          <a:bodyPr wrap="square" rtlCol="0" anchor="ctr"/>
          <a:lstStyle/>
          <a:p>
            <a:pPr marL="0" indent="0">
              <a:buNone/>
            </a:pPr>
            <a:r>
              <a:rPr lang="en-US" sz="1200" b="1" dirty="0">
                <a:solidFill>
                  <a:srgbClr val="E07B39"/>
                </a:solidFill>
                <a:latin typeface="Trebuchet MS" pitchFamily="34" charset="0"/>
                <a:ea typeface="Trebuchet MS" pitchFamily="34" charset="-122"/>
                <a:cs typeface="Trebuchet MS" pitchFamily="34" charset="-120"/>
              </a:rPr>
              <a:t>Three overlapping profiles:</a:t>
            </a:r>
            <a:endParaRPr lang="en-US" sz="1200" dirty="0"/>
          </a:p>
        </p:txBody>
      </p:sp>
      <p:sp>
        <p:nvSpPr>
          <p:cNvPr id="22" name="Text 20"/>
          <p:cNvSpPr/>
          <p:nvPr/>
        </p:nvSpPr>
        <p:spPr>
          <a:xfrm>
            <a:off x="5532120" y="1627632"/>
            <a:ext cx="3291840" cy="320040"/>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The Structurally Excluded</a:t>
            </a:r>
            <a:endParaRPr lang="en-US" sz="1050" dirty="0"/>
          </a:p>
        </p:txBody>
      </p:sp>
      <p:sp>
        <p:nvSpPr>
          <p:cNvPr id="23" name="Text 21"/>
          <p:cNvSpPr/>
          <p:nvPr/>
        </p:nvSpPr>
        <p:spPr>
          <a:xfrm>
            <a:off x="5532120" y="1929384"/>
            <a:ext cx="3291840" cy="68580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Youth from the informal settlements are displaced by colonial land laws, absent welfare systems, persistent police criminalization.</a:t>
            </a:r>
            <a:endParaRPr lang="en-US" sz="950" dirty="0"/>
          </a:p>
        </p:txBody>
      </p:sp>
      <p:sp>
        <p:nvSpPr>
          <p:cNvPr id="24" name="Text 22"/>
          <p:cNvSpPr/>
          <p:nvPr/>
        </p:nvSpPr>
        <p:spPr>
          <a:xfrm>
            <a:off x="5532120" y="2724912"/>
            <a:ext cx="3291840" cy="320040"/>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The Trafficked &amp; Exploited</a:t>
            </a:r>
            <a:endParaRPr lang="en-US" sz="1050" dirty="0"/>
          </a:p>
        </p:txBody>
      </p:sp>
      <p:sp>
        <p:nvSpPr>
          <p:cNvPr id="25" name="Text 23"/>
          <p:cNvSpPr/>
          <p:nvPr/>
        </p:nvSpPr>
        <p:spPr>
          <a:xfrm>
            <a:off x="5532120" y="3026664"/>
            <a:ext cx="3291840" cy="68580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Organized cartels deploy persons with disabilities . Handlers collect earnings - the panhandler often earns nothing.</a:t>
            </a:r>
            <a:endParaRPr lang="en-US" sz="950" dirty="0"/>
          </a:p>
        </p:txBody>
      </p:sp>
      <p:sp>
        <p:nvSpPr>
          <p:cNvPr id="26" name="Text 24"/>
          <p:cNvSpPr/>
          <p:nvPr/>
        </p:nvSpPr>
        <p:spPr>
          <a:xfrm>
            <a:off x="5532120" y="3822192"/>
            <a:ext cx="3291840" cy="320040"/>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The Hustler</a:t>
            </a:r>
            <a:endParaRPr lang="en-US" sz="1050" dirty="0"/>
          </a:p>
        </p:txBody>
      </p:sp>
      <p:sp>
        <p:nvSpPr>
          <p:cNvPr id="27" name="Text 25"/>
          <p:cNvSpPr/>
          <p:nvPr/>
        </p:nvSpPr>
        <p:spPr>
          <a:xfrm>
            <a:off x="5532120" y="4123944"/>
            <a:ext cx="3291840" cy="685800"/>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Voluntary, strategic positioning at high-traffic intersections. Begging is one node in a multi-income informal economy — not a permanent identity.</a:t>
            </a:r>
            <a:endParaRPr lang="en-US" sz="950" dirty="0"/>
          </a:p>
        </p:txBody>
      </p:sp>
      <p:sp>
        <p:nvSpPr>
          <p:cNvPr id="28" name="Text 26"/>
          <p:cNvSpPr/>
          <p:nvPr/>
        </p:nvSpPr>
        <p:spPr>
          <a:xfrm>
            <a:off x="274320" y="4892040"/>
            <a:ext cx="8595360" cy="20116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FKE Kenya (n.d.). Youth Employment Policy Brief; World Bank (2024). Kenya Youth Employment; Nation Africa (2024, Mar 24). When begging becomes lucrative hustle; PMC/Moi University (2020). Street-connected children. PMC7455900</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0EBE3"/>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A1A2E"/>
          </a:solidFill>
          <a:ln w="12700">
            <a:solidFill>
              <a:srgbClr val="1A1A2E"/>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2000" b="1" dirty="0">
                <a:solidFill>
                  <a:srgbClr val="FFFFFF"/>
                </a:solidFill>
                <a:latin typeface="Trebuchet MS" pitchFamily="34" charset="0"/>
                <a:ea typeface="Trebuchet MS" pitchFamily="34" charset="-122"/>
                <a:cs typeface="Trebuchet MS" pitchFamily="34" charset="-120"/>
              </a:rPr>
              <a:t>THE SPATIAL LOGIC OF NAIROBI'S INTERSECTIONS</a:t>
            </a:r>
            <a:endParaRPr lang="en-US" sz="2000" dirty="0"/>
          </a:p>
        </p:txBody>
      </p:sp>
      <p:sp>
        <p:nvSpPr>
          <p:cNvPr id="4" name="Shape 2"/>
          <p:cNvSpPr/>
          <p:nvPr/>
        </p:nvSpPr>
        <p:spPr>
          <a:xfrm>
            <a:off x="274320" y="1051560"/>
            <a:ext cx="4206240" cy="3794760"/>
          </a:xfrm>
          <a:prstGeom prst="rect">
            <a:avLst/>
          </a:prstGeom>
          <a:solidFill>
            <a:srgbClr val="E8D5B7"/>
          </a:solidFill>
          <a:ln w="12700">
            <a:solidFill>
              <a:srgbClr val="D4A574"/>
            </a:solidFill>
            <a:prstDash val="solid"/>
          </a:ln>
        </p:spPr>
        <p:txBody>
          <a:bodyPr/>
          <a:lstStyle/>
          <a:p>
            <a:endParaRPr lang="en-US"/>
          </a:p>
        </p:txBody>
      </p:sp>
      <p:sp>
        <p:nvSpPr>
          <p:cNvPr id="5" name="Text 3"/>
          <p:cNvSpPr/>
          <p:nvPr/>
        </p:nvSpPr>
        <p:spPr>
          <a:xfrm>
            <a:off x="411480" y="1143000"/>
            <a:ext cx="3931920" cy="320040"/>
          </a:xfrm>
          <a:prstGeom prst="rect">
            <a:avLst/>
          </a:prstGeom>
          <a:noFill/>
          <a:ln/>
        </p:spPr>
        <p:txBody>
          <a:bodyPr wrap="square" rtlCol="0" anchor="ctr"/>
          <a:lstStyle/>
          <a:p>
            <a:pPr marL="0" indent="0" algn="ctr">
              <a:buNone/>
            </a:pPr>
            <a:r>
              <a:rPr lang="en-US" sz="900" b="1" kern="0" spc="200" dirty="0">
                <a:solidFill>
                  <a:srgbClr val="1A1A2E"/>
                </a:solidFill>
                <a:latin typeface="Trebuchet MS" pitchFamily="34" charset="0"/>
                <a:ea typeface="Trebuchet MS" pitchFamily="34" charset="-122"/>
                <a:cs typeface="Trebuchet MS" pitchFamily="34" charset="-120"/>
              </a:rPr>
              <a:t>NAIROBI'S HIGH-ACTIVITY CORRIDORS</a:t>
            </a:r>
            <a:endParaRPr lang="en-US" sz="900" dirty="0"/>
          </a:p>
        </p:txBody>
      </p:sp>
      <p:sp>
        <p:nvSpPr>
          <p:cNvPr id="6" name="Shape 4"/>
          <p:cNvSpPr/>
          <p:nvPr/>
        </p:nvSpPr>
        <p:spPr>
          <a:xfrm>
            <a:off x="274320" y="2103120"/>
            <a:ext cx="4206240" cy="109728"/>
          </a:xfrm>
          <a:prstGeom prst="rect">
            <a:avLst/>
          </a:prstGeom>
          <a:solidFill>
            <a:srgbClr val="B5451B"/>
          </a:solidFill>
          <a:ln w="12700">
            <a:solidFill>
              <a:srgbClr val="B5451B"/>
            </a:solidFill>
            <a:prstDash val="solid"/>
          </a:ln>
        </p:spPr>
        <p:txBody>
          <a:bodyPr/>
          <a:lstStyle/>
          <a:p>
            <a:endParaRPr lang="en-US"/>
          </a:p>
        </p:txBody>
      </p:sp>
      <p:sp>
        <p:nvSpPr>
          <p:cNvPr id="7" name="Shape 5"/>
          <p:cNvSpPr/>
          <p:nvPr/>
        </p:nvSpPr>
        <p:spPr>
          <a:xfrm>
            <a:off x="274320" y="3108960"/>
            <a:ext cx="4206240" cy="91440"/>
          </a:xfrm>
          <a:prstGeom prst="rect">
            <a:avLst/>
          </a:prstGeom>
          <a:solidFill>
            <a:srgbClr val="E07B39"/>
          </a:solidFill>
          <a:ln w="12700">
            <a:solidFill>
              <a:srgbClr val="E07B39"/>
            </a:solidFill>
            <a:prstDash val="solid"/>
          </a:ln>
        </p:spPr>
        <p:txBody>
          <a:bodyPr/>
          <a:lstStyle/>
          <a:p>
            <a:endParaRPr lang="en-US"/>
          </a:p>
        </p:txBody>
      </p:sp>
      <p:sp>
        <p:nvSpPr>
          <p:cNvPr id="8" name="Shape 6"/>
          <p:cNvSpPr/>
          <p:nvPr/>
        </p:nvSpPr>
        <p:spPr>
          <a:xfrm>
            <a:off x="274320" y="4023360"/>
            <a:ext cx="4206240" cy="73152"/>
          </a:xfrm>
          <a:prstGeom prst="rect">
            <a:avLst/>
          </a:prstGeom>
          <a:solidFill>
            <a:srgbClr val="D4A574"/>
          </a:solidFill>
          <a:ln w="12700">
            <a:solidFill>
              <a:srgbClr val="D4A574"/>
            </a:solidFill>
            <a:prstDash val="solid"/>
          </a:ln>
        </p:spPr>
        <p:txBody>
          <a:bodyPr/>
          <a:lstStyle/>
          <a:p>
            <a:endParaRPr lang="en-US"/>
          </a:p>
        </p:txBody>
      </p:sp>
      <p:sp>
        <p:nvSpPr>
          <p:cNvPr id="9" name="Shape 7"/>
          <p:cNvSpPr/>
          <p:nvPr/>
        </p:nvSpPr>
        <p:spPr>
          <a:xfrm>
            <a:off x="1097280" y="1463040"/>
            <a:ext cx="91440" cy="3200400"/>
          </a:xfrm>
          <a:prstGeom prst="rect">
            <a:avLst/>
          </a:prstGeom>
          <a:solidFill>
            <a:srgbClr val="E07B39"/>
          </a:solidFill>
          <a:ln w="12700">
            <a:solidFill>
              <a:srgbClr val="E07B39"/>
            </a:solidFill>
            <a:prstDash val="solid"/>
          </a:ln>
        </p:spPr>
        <p:txBody>
          <a:bodyPr/>
          <a:lstStyle/>
          <a:p>
            <a:endParaRPr lang="en-US"/>
          </a:p>
        </p:txBody>
      </p:sp>
      <p:sp>
        <p:nvSpPr>
          <p:cNvPr id="10" name="Shape 8"/>
          <p:cNvSpPr/>
          <p:nvPr/>
        </p:nvSpPr>
        <p:spPr>
          <a:xfrm>
            <a:off x="2560320" y="1463040"/>
            <a:ext cx="91440" cy="3200400"/>
          </a:xfrm>
          <a:prstGeom prst="rect">
            <a:avLst/>
          </a:prstGeom>
          <a:solidFill>
            <a:srgbClr val="E07B39"/>
          </a:solidFill>
          <a:ln w="12700">
            <a:solidFill>
              <a:srgbClr val="E07B39"/>
            </a:solidFill>
            <a:prstDash val="solid"/>
          </a:ln>
        </p:spPr>
        <p:txBody>
          <a:bodyPr/>
          <a:lstStyle/>
          <a:p>
            <a:endParaRPr lang="en-US"/>
          </a:p>
        </p:txBody>
      </p:sp>
      <p:sp>
        <p:nvSpPr>
          <p:cNvPr id="11" name="Shape 9"/>
          <p:cNvSpPr/>
          <p:nvPr/>
        </p:nvSpPr>
        <p:spPr>
          <a:xfrm>
            <a:off x="3931920" y="1463040"/>
            <a:ext cx="91440" cy="3200400"/>
          </a:xfrm>
          <a:prstGeom prst="rect">
            <a:avLst/>
          </a:prstGeom>
          <a:solidFill>
            <a:srgbClr val="D4A574"/>
          </a:solidFill>
          <a:ln w="12700">
            <a:solidFill>
              <a:srgbClr val="D4A574"/>
            </a:solidFill>
            <a:prstDash val="solid"/>
          </a:ln>
        </p:spPr>
        <p:txBody>
          <a:bodyPr/>
          <a:lstStyle/>
          <a:p>
            <a:endParaRPr lang="en-US"/>
          </a:p>
        </p:txBody>
      </p:sp>
      <p:sp>
        <p:nvSpPr>
          <p:cNvPr id="12" name="Shape 10"/>
          <p:cNvSpPr/>
          <p:nvPr/>
        </p:nvSpPr>
        <p:spPr>
          <a:xfrm>
            <a:off x="969264" y="1929384"/>
            <a:ext cx="256032" cy="256032"/>
          </a:xfrm>
          <a:prstGeom prst="ellipse">
            <a:avLst/>
          </a:prstGeom>
          <a:solidFill>
            <a:srgbClr val="B5451B"/>
          </a:solidFill>
          <a:ln w="12700">
            <a:solidFill>
              <a:srgbClr val="FFFFFF"/>
            </a:solidFill>
            <a:prstDash val="solid"/>
          </a:ln>
        </p:spPr>
        <p:txBody>
          <a:bodyPr/>
          <a:lstStyle/>
          <a:p>
            <a:endParaRPr lang="en-US"/>
          </a:p>
        </p:txBody>
      </p:sp>
      <p:sp>
        <p:nvSpPr>
          <p:cNvPr id="13" name="Text 11"/>
          <p:cNvSpPr/>
          <p:nvPr/>
        </p:nvSpPr>
        <p:spPr>
          <a:xfrm>
            <a:off x="713232" y="2203704"/>
            <a:ext cx="822960" cy="411480"/>
          </a:xfrm>
          <a:prstGeom prst="rect">
            <a:avLst/>
          </a:prstGeom>
          <a:noFill/>
          <a:ln/>
        </p:spPr>
        <p:txBody>
          <a:bodyPr wrap="square" rtlCol="0" anchor="ctr"/>
          <a:lstStyle/>
          <a:p>
            <a:pPr marL="0" indent="0" algn="ctr">
              <a:buNone/>
            </a:pPr>
            <a:r>
              <a:rPr lang="en-US" sz="650" dirty="0">
                <a:solidFill>
                  <a:srgbClr val="1A1A2E"/>
                </a:solidFill>
                <a:latin typeface="Calibri" pitchFamily="34" charset="0"/>
                <a:ea typeface="Calibri" pitchFamily="34" charset="-122"/>
                <a:cs typeface="Calibri" pitchFamily="34" charset="-120"/>
              </a:rPr>
              <a:t>Nyayo</a:t>
            </a:r>
            <a:endParaRPr lang="en-US" sz="650" dirty="0"/>
          </a:p>
          <a:p>
            <a:pPr marL="0" indent="0" algn="ctr">
              <a:buNone/>
            </a:pPr>
            <a:r>
              <a:rPr lang="en-US" sz="650" dirty="0">
                <a:solidFill>
                  <a:srgbClr val="1A1A2E"/>
                </a:solidFill>
                <a:latin typeface="Calibri" pitchFamily="34" charset="0"/>
                <a:ea typeface="Calibri" pitchFamily="34" charset="-122"/>
                <a:cs typeface="Calibri" pitchFamily="34" charset="-120"/>
              </a:rPr>
              <a:t>Stadium</a:t>
            </a:r>
            <a:endParaRPr lang="en-US" sz="650" dirty="0"/>
          </a:p>
        </p:txBody>
      </p:sp>
      <p:sp>
        <p:nvSpPr>
          <p:cNvPr id="14" name="Shape 12"/>
          <p:cNvSpPr/>
          <p:nvPr/>
        </p:nvSpPr>
        <p:spPr>
          <a:xfrm>
            <a:off x="2432304" y="1929384"/>
            <a:ext cx="256032" cy="256032"/>
          </a:xfrm>
          <a:prstGeom prst="ellipse">
            <a:avLst/>
          </a:prstGeom>
          <a:solidFill>
            <a:srgbClr val="B5451B"/>
          </a:solidFill>
          <a:ln w="12700">
            <a:solidFill>
              <a:srgbClr val="FFFFFF"/>
            </a:solidFill>
            <a:prstDash val="solid"/>
          </a:ln>
        </p:spPr>
        <p:txBody>
          <a:bodyPr/>
          <a:lstStyle/>
          <a:p>
            <a:endParaRPr lang="en-US"/>
          </a:p>
        </p:txBody>
      </p:sp>
      <p:sp>
        <p:nvSpPr>
          <p:cNvPr id="15" name="Text 13"/>
          <p:cNvSpPr/>
          <p:nvPr/>
        </p:nvSpPr>
        <p:spPr>
          <a:xfrm>
            <a:off x="2176272" y="2203704"/>
            <a:ext cx="822960" cy="411480"/>
          </a:xfrm>
          <a:prstGeom prst="rect">
            <a:avLst/>
          </a:prstGeom>
          <a:noFill/>
          <a:ln/>
        </p:spPr>
        <p:txBody>
          <a:bodyPr wrap="square" rtlCol="0" anchor="ctr"/>
          <a:lstStyle/>
          <a:p>
            <a:pPr marL="0" indent="0" algn="ctr">
              <a:buNone/>
            </a:pPr>
            <a:r>
              <a:rPr lang="en-US" sz="650" dirty="0">
                <a:solidFill>
                  <a:srgbClr val="1A1A2E"/>
                </a:solidFill>
                <a:latin typeface="Calibri" pitchFamily="34" charset="0"/>
                <a:ea typeface="Calibri" pitchFamily="34" charset="-122"/>
                <a:cs typeface="Calibri" pitchFamily="34" charset="-120"/>
              </a:rPr>
              <a:t>Globe</a:t>
            </a:r>
            <a:endParaRPr lang="en-US" sz="650" dirty="0"/>
          </a:p>
          <a:p>
            <a:pPr marL="0" indent="0" algn="ctr">
              <a:buNone/>
            </a:pPr>
            <a:r>
              <a:rPr lang="en-US" sz="650" dirty="0">
                <a:solidFill>
                  <a:srgbClr val="1A1A2E"/>
                </a:solidFill>
                <a:latin typeface="Calibri" pitchFamily="34" charset="0"/>
                <a:ea typeface="Calibri" pitchFamily="34" charset="-122"/>
                <a:cs typeface="Calibri" pitchFamily="34" charset="-120"/>
              </a:rPr>
              <a:t>Roundabout</a:t>
            </a:r>
            <a:endParaRPr lang="en-US" sz="650" dirty="0"/>
          </a:p>
        </p:txBody>
      </p:sp>
      <p:sp>
        <p:nvSpPr>
          <p:cNvPr id="16" name="Shape 14"/>
          <p:cNvSpPr/>
          <p:nvPr/>
        </p:nvSpPr>
        <p:spPr>
          <a:xfrm>
            <a:off x="3803904" y="1929384"/>
            <a:ext cx="256032" cy="256032"/>
          </a:xfrm>
          <a:prstGeom prst="ellipse">
            <a:avLst/>
          </a:prstGeom>
          <a:solidFill>
            <a:srgbClr val="B5451B"/>
          </a:solidFill>
          <a:ln w="12700">
            <a:solidFill>
              <a:srgbClr val="FFFFFF"/>
            </a:solidFill>
            <a:prstDash val="solid"/>
          </a:ln>
        </p:spPr>
        <p:txBody>
          <a:bodyPr/>
          <a:lstStyle/>
          <a:p>
            <a:endParaRPr lang="en-US"/>
          </a:p>
        </p:txBody>
      </p:sp>
      <p:sp>
        <p:nvSpPr>
          <p:cNvPr id="17" name="Text 15"/>
          <p:cNvSpPr/>
          <p:nvPr/>
        </p:nvSpPr>
        <p:spPr>
          <a:xfrm>
            <a:off x="3547872" y="2203704"/>
            <a:ext cx="822960" cy="411480"/>
          </a:xfrm>
          <a:prstGeom prst="rect">
            <a:avLst/>
          </a:prstGeom>
          <a:noFill/>
          <a:ln/>
        </p:spPr>
        <p:txBody>
          <a:bodyPr wrap="square" rtlCol="0" anchor="ctr"/>
          <a:lstStyle/>
          <a:p>
            <a:pPr marL="0" indent="0" algn="ctr">
              <a:buNone/>
            </a:pPr>
            <a:r>
              <a:rPr lang="en-US" sz="650" dirty="0">
                <a:solidFill>
                  <a:srgbClr val="1A1A2E"/>
                </a:solidFill>
                <a:latin typeface="Calibri" pitchFamily="34" charset="0"/>
                <a:ea typeface="Calibri" pitchFamily="34" charset="-122"/>
                <a:cs typeface="Calibri" pitchFamily="34" charset="-120"/>
              </a:rPr>
              <a:t>Haile</a:t>
            </a:r>
            <a:endParaRPr lang="en-US" sz="650" dirty="0"/>
          </a:p>
          <a:p>
            <a:pPr marL="0" indent="0" algn="ctr">
              <a:buNone/>
            </a:pPr>
            <a:r>
              <a:rPr lang="en-US" sz="650" dirty="0">
                <a:solidFill>
                  <a:srgbClr val="1A1A2E"/>
                </a:solidFill>
                <a:latin typeface="Calibri" pitchFamily="34" charset="0"/>
                <a:ea typeface="Calibri" pitchFamily="34" charset="-122"/>
                <a:cs typeface="Calibri" pitchFamily="34" charset="-120"/>
              </a:rPr>
              <a:t>Selassie</a:t>
            </a:r>
            <a:endParaRPr lang="en-US" sz="650" dirty="0"/>
          </a:p>
        </p:txBody>
      </p:sp>
      <p:sp>
        <p:nvSpPr>
          <p:cNvPr id="18" name="Shape 16"/>
          <p:cNvSpPr/>
          <p:nvPr/>
        </p:nvSpPr>
        <p:spPr>
          <a:xfrm>
            <a:off x="969264" y="2944368"/>
            <a:ext cx="256032" cy="256032"/>
          </a:xfrm>
          <a:prstGeom prst="ellipse">
            <a:avLst/>
          </a:prstGeom>
          <a:solidFill>
            <a:srgbClr val="B5451B"/>
          </a:solidFill>
          <a:ln w="12700">
            <a:solidFill>
              <a:srgbClr val="FFFFFF"/>
            </a:solidFill>
            <a:prstDash val="solid"/>
          </a:ln>
        </p:spPr>
        <p:txBody>
          <a:bodyPr/>
          <a:lstStyle/>
          <a:p>
            <a:endParaRPr lang="en-US"/>
          </a:p>
        </p:txBody>
      </p:sp>
      <p:sp>
        <p:nvSpPr>
          <p:cNvPr id="19" name="Text 17"/>
          <p:cNvSpPr/>
          <p:nvPr/>
        </p:nvSpPr>
        <p:spPr>
          <a:xfrm>
            <a:off x="713232" y="3218688"/>
            <a:ext cx="822960" cy="411480"/>
          </a:xfrm>
          <a:prstGeom prst="rect">
            <a:avLst/>
          </a:prstGeom>
          <a:noFill/>
          <a:ln/>
        </p:spPr>
        <p:txBody>
          <a:bodyPr wrap="square" rtlCol="0" anchor="ctr"/>
          <a:lstStyle/>
          <a:p>
            <a:pPr marL="0" indent="0" algn="ctr">
              <a:buNone/>
            </a:pPr>
            <a:r>
              <a:rPr lang="en-US" sz="650" dirty="0">
                <a:solidFill>
                  <a:srgbClr val="1A1A2E"/>
                </a:solidFill>
                <a:latin typeface="Calibri" pitchFamily="34" charset="0"/>
                <a:ea typeface="Calibri" pitchFamily="34" charset="-122"/>
                <a:cs typeface="Calibri" pitchFamily="34" charset="-120"/>
              </a:rPr>
              <a:t>Mombasa</a:t>
            </a:r>
            <a:endParaRPr lang="en-US" sz="650" dirty="0"/>
          </a:p>
          <a:p>
            <a:pPr marL="0" indent="0" algn="ctr">
              <a:buNone/>
            </a:pPr>
            <a:r>
              <a:rPr lang="en-US" sz="650" dirty="0">
                <a:solidFill>
                  <a:srgbClr val="1A1A2E"/>
                </a:solidFill>
                <a:latin typeface="Calibri" pitchFamily="34" charset="0"/>
                <a:ea typeface="Calibri" pitchFamily="34" charset="-122"/>
                <a:cs typeface="Calibri" pitchFamily="34" charset="-120"/>
              </a:rPr>
              <a:t>Rd Jct</a:t>
            </a:r>
            <a:endParaRPr lang="en-US" sz="650" dirty="0"/>
          </a:p>
        </p:txBody>
      </p:sp>
      <p:sp>
        <p:nvSpPr>
          <p:cNvPr id="20" name="Shape 18"/>
          <p:cNvSpPr/>
          <p:nvPr/>
        </p:nvSpPr>
        <p:spPr>
          <a:xfrm>
            <a:off x="2432304" y="2944368"/>
            <a:ext cx="256032" cy="256032"/>
          </a:xfrm>
          <a:prstGeom prst="ellipse">
            <a:avLst/>
          </a:prstGeom>
          <a:solidFill>
            <a:srgbClr val="B5451B"/>
          </a:solidFill>
          <a:ln w="12700">
            <a:solidFill>
              <a:srgbClr val="FFFFFF"/>
            </a:solidFill>
            <a:prstDash val="solid"/>
          </a:ln>
        </p:spPr>
        <p:txBody>
          <a:bodyPr/>
          <a:lstStyle/>
          <a:p>
            <a:endParaRPr lang="en-US"/>
          </a:p>
        </p:txBody>
      </p:sp>
      <p:sp>
        <p:nvSpPr>
          <p:cNvPr id="21" name="Text 19"/>
          <p:cNvSpPr/>
          <p:nvPr/>
        </p:nvSpPr>
        <p:spPr>
          <a:xfrm>
            <a:off x="2176272" y="3218688"/>
            <a:ext cx="822960" cy="411480"/>
          </a:xfrm>
          <a:prstGeom prst="rect">
            <a:avLst/>
          </a:prstGeom>
          <a:noFill/>
          <a:ln/>
        </p:spPr>
        <p:txBody>
          <a:bodyPr wrap="square" rtlCol="0" anchor="ctr"/>
          <a:lstStyle/>
          <a:p>
            <a:pPr marL="0" indent="0" algn="ctr">
              <a:buNone/>
            </a:pPr>
            <a:r>
              <a:rPr lang="en-US" sz="650" dirty="0">
                <a:solidFill>
                  <a:srgbClr val="1A1A2E"/>
                </a:solidFill>
                <a:latin typeface="Calibri" pitchFamily="34" charset="0"/>
                <a:ea typeface="Calibri" pitchFamily="34" charset="-122"/>
                <a:cs typeface="Calibri" pitchFamily="34" charset="-120"/>
              </a:rPr>
              <a:t>Westlands</a:t>
            </a:r>
            <a:endParaRPr lang="en-US" sz="650" dirty="0"/>
          </a:p>
        </p:txBody>
      </p:sp>
      <p:sp>
        <p:nvSpPr>
          <p:cNvPr id="22" name="Text 20"/>
          <p:cNvSpPr/>
          <p:nvPr/>
        </p:nvSpPr>
        <p:spPr>
          <a:xfrm>
            <a:off x="320040" y="1901952"/>
            <a:ext cx="3840480" cy="201168"/>
          </a:xfrm>
          <a:prstGeom prst="rect">
            <a:avLst/>
          </a:prstGeom>
          <a:noFill/>
          <a:ln/>
        </p:spPr>
        <p:txBody>
          <a:bodyPr wrap="square" rtlCol="0" anchor="ctr"/>
          <a:lstStyle/>
          <a:p>
            <a:pPr marL="0" indent="0">
              <a:buNone/>
            </a:pPr>
            <a:r>
              <a:rPr lang="en-US" sz="700" b="1" dirty="0">
                <a:solidFill>
                  <a:srgbClr val="B5451B"/>
                </a:solidFill>
                <a:latin typeface="Calibri" pitchFamily="34" charset="0"/>
                <a:ea typeface="Calibri" pitchFamily="34" charset="-122"/>
                <a:cs typeface="Calibri" pitchFamily="34" charset="-120"/>
              </a:rPr>
              <a:t>Uhuru Highway / Waiyaki Way  →</a:t>
            </a:r>
            <a:endParaRPr lang="en-US" sz="700" dirty="0"/>
          </a:p>
        </p:txBody>
      </p:sp>
      <p:sp>
        <p:nvSpPr>
          <p:cNvPr id="23" name="Text 21"/>
          <p:cNvSpPr/>
          <p:nvPr/>
        </p:nvSpPr>
        <p:spPr>
          <a:xfrm>
            <a:off x="320040" y="2907792"/>
            <a:ext cx="3840480" cy="201168"/>
          </a:xfrm>
          <a:prstGeom prst="rect">
            <a:avLst/>
          </a:prstGeom>
          <a:noFill/>
          <a:ln/>
        </p:spPr>
        <p:txBody>
          <a:bodyPr wrap="square" rtlCol="0" anchor="ctr"/>
          <a:lstStyle/>
          <a:p>
            <a:pPr marL="0" indent="0">
              <a:buNone/>
            </a:pPr>
            <a:r>
              <a:rPr lang="en-US" sz="700" b="1" dirty="0">
                <a:solidFill>
                  <a:srgbClr val="E07B39"/>
                </a:solidFill>
                <a:latin typeface="Calibri" pitchFamily="34" charset="0"/>
                <a:ea typeface="Calibri" pitchFamily="34" charset="-122"/>
                <a:cs typeface="Calibri" pitchFamily="34" charset="-120"/>
              </a:rPr>
              <a:t>Mombasa Road  →</a:t>
            </a:r>
            <a:endParaRPr lang="en-US" sz="700" dirty="0"/>
          </a:p>
        </p:txBody>
      </p:sp>
      <p:sp>
        <p:nvSpPr>
          <p:cNvPr id="24" name="Text 22"/>
          <p:cNvSpPr/>
          <p:nvPr/>
        </p:nvSpPr>
        <p:spPr>
          <a:xfrm>
            <a:off x="320040" y="3858768"/>
            <a:ext cx="3840480" cy="201168"/>
          </a:xfrm>
          <a:prstGeom prst="rect">
            <a:avLst/>
          </a:prstGeom>
          <a:noFill/>
          <a:ln/>
        </p:spPr>
        <p:txBody>
          <a:bodyPr wrap="square" rtlCol="0" anchor="ctr"/>
          <a:lstStyle/>
          <a:p>
            <a:pPr marL="0" indent="0">
              <a:buNone/>
            </a:pPr>
            <a:r>
              <a:rPr lang="en-US" sz="700" b="1" dirty="0">
                <a:solidFill>
                  <a:srgbClr val="D4A574"/>
                </a:solidFill>
                <a:latin typeface="Calibri" pitchFamily="34" charset="0"/>
                <a:ea typeface="Calibri" pitchFamily="34" charset="-122"/>
                <a:cs typeface="Calibri" pitchFamily="34" charset="-120"/>
              </a:rPr>
              <a:t>Ngong Road  →</a:t>
            </a:r>
            <a:endParaRPr lang="en-US" sz="700" dirty="0"/>
          </a:p>
        </p:txBody>
      </p:sp>
      <p:sp>
        <p:nvSpPr>
          <p:cNvPr id="25" name="Shape 23"/>
          <p:cNvSpPr/>
          <p:nvPr/>
        </p:nvSpPr>
        <p:spPr>
          <a:xfrm>
            <a:off x="4800600" y="1097280"/>
            <a:ext cx="45720" cy="777240"/>
          </a:xfrm>
          <a:prstGeom prst="rect">
            <a:avLst/>
          </a:prstGeom>
          <a:solidFill>
            <a:srgbClr val="B5451B"/>
          </a:solidFill>
          <a:ln w="12700">
            <a:solidFill>
              <a:srgbClr val="B5451B"/>
            </a:solidFill>
            <a:prstDash val="solid"/>
          </a:ln>
        </p:spPr>
        <p:txBody>
          <a:bodyPr/>
          <a:lstStyle/>
          <a:p>
            <a:endParaRPr lang="en-US"/>
          </a:p>
        </p:txBody>
      </p:sp>
      <p:sp>
        <p:nvSpPr>
          <p:cNvPr id="26" name="Text 24"/>
          <p:cNvSpPr/>
          <p:nvPr/>
        </p:nvSpPr>
        <p:spPr>
          <a:xfrm>
            <a:off x="4937760" y="1124712"/>
            <a:ext cx="39776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Captive audiences at red lights</a:t>
            </a:r>
            <a:endParaRPr lang="en-US" sz="1100" dirty="0"/>
          </a:p>
        </p:txBody>
      </p:sp>
      <p:sp>
        <p:nvSpPr>
          <p:cNvPr id="27" name="Text 25"/>
          <p:cNvSpPr/>
          <p:nvPr/>
        </p:nvSpPr>
        <p:spPr>
          <a:xfrm>
            <a:off x="4937760" y="1408176"/>
            <a:ext cx="3977640" cy="475488"/>
          </a:xfrm>
          <a:prstGeom prst="rect">
            <a:avLst/>
          </a:prstGeom>
          <a:noFill/>
          <a:ln/>
        </p:spPr>
        <p:txBody>
          <a:bodyPr wrap="square" rtlCol="0" anchor="ctr"/>
          <a:lstStyle/>
          <a:p>
            <a:pPr marL="0" indent="0">
              <a:buNone/>
            </a:pPr>
            <a:r>
              <a:rPr lang="en-US" sz="950" dirty="0">
                <a:solidFill>
                  <a:srgbClr val="444444"/>
                </a:solidFill>
                <a:latin typeface="Calibri" pitchFamily="34" charset="0"/>
                <a:ea typeface="Calibri" pitchFamily="34" charset="-122"/>
                <a:cs typeface="Calibri" pitchFamily="34" charset="-120"/>
              </a:rPr>
              <a:t>Nairobi's chronic gridlock - 2-hour peak commutes - creates extended windows of eye contact and social pressure between drivers and panhandlers.</a:t>
            </a:r>
            <a:endParaRPr lang="en-US" sz="950" dirty="0"/>
          </a:p>
        </p:txBody>
      </p:sp>
      <p:sp>
        <p:nvSpPr>
          <p:cNvPr id="28" name="Shape 26"/>
          <p:cNvSpPr/>
          <p:nvPr/>
        </p:nvSpPr>
        <p:spPr>
          <a:xfrm>
            <a:off x="4800600" y="2057400"/>
            <a:ext cx="45720" cy="777240"/>
          </a:xfrm>
          <a:prstGeom prst="rect">
            <a:avLst/>
          </a:prstGeom>
          <a:solidFill>
            <a:srgbClr val="B5451B"/>
          </a:solidFill>
          <a:ln w="12700">
            <a:solidFill>
              <a:srgbClr val="B5451B"/>
            </a:solidFill>
            <a:prstDash val="solid"/>
          </a:ln>
        </p:spPr>
        <p:txBody>
          <a:bodyPr/>
          <a:lstStyle/>
          <a:p>
            <a:endParaRPr lang="en-US"/>
          </a:p>
        </p:txBody>
      </p:sp>
      <p:sp>
        <p:nvSpPr>
          <p:cNvPr id="29" name="Text 27"/>
          <p:cNvSpPr/>
          <p:nvPr/>
        </p:nvSpPr>
        <p:spPr>
          <a:xfrm>
            <a:off x="4937760" y="2084832"/>
            <a:ext cx="39776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Proximity to informal settlements</a:t>
            </a:r>
            <a:endParaRPr lang="en-US" sz="1100" dirty="0"/>
          </a:p>
        </p:txBody>
      </p:sp>
      <p:sp>
        <p:nvSpPr>
          <p:cNvPr id="30" name="Text 28"/>
          <p:cNvSpPr/>
          <p:nvPr/>
        </p:nvSpPr>
        <p:spPr>
          <a:xfrm>
            <a:off x="4937760" y="2368296"/>
            <a:ext cx="3977640" cy="475488"/>
          </a:xfrm>
          <a:prstGeom prst="rect">
            <a:avLst/>
          </a:prstGeom>
          <a:noFill/>
          <a:ln/>
        </p:spPr>
        <p:txBody>
          <a:bodyPr wrap="square" rtlCol="0" anchor="ctr"/>
          <a:lstStyle/>
          <a:p>
            <a:pPr marL="0" indent="0">
              <a:buNone/>
            </a:pPr>
            <a:r>
              <a:rPr lang="en-US" sz="950" dirty="0">
                <a:solidFill>
                  <a:srgbClr val="444444"/>
                </a:solidFill>
                <a:latin typeface="Calibri" pitchFamily="34" charset="0"/>
                <a:ea typeface="Calibri" pitchFamily="34" charset="-122"/>
                <a:cs typeface="Calibri" pitchFamily="34" charset="-120"/>
              </a:rPr>
              <a:t>Mathare informal settlement is 3.7 km from the CBD. Kibera informal settlement borders Ngong Road. Intersections are the commuter seam between wealth corridors and settlement margins.</a:t>
            </a:r>
            <a:endParaRPr lang="en-US" sz="950" dirty="0"/>
          </a:p>
        </p:txBody>
      </p:sp>
      <p:sp>
        <p:nvSpPr>
          <p:cNvPr id="31" name="Shape 29"/>
          <p:cNvSpPr/>
          <p:nvPr/>
        </p:nvSpPr>
        <p:spPr>
          <a:xfrm>
            <a:off x="4800600" y="3017520"/>
            <a:ext cx="45720" cy="777240"/>
          </a:xfrm>
          <a:prstGeom prst="rect">
            <a:avLst/>
          </a:prstGeom>
          <a:solidFill>
            <a:srgbClr val="B5451B"/>
          </a:solidFill>
          <a:ln w="12700">
            <a:solidFill>
              <a:srgbClr val="B5451B"/>
            </a:solidFill>
            <a:prstDash val="solid"/>
          </a:ln>
        </p:spPr>
        <p:txBody>
          <a:bodyPr/>
          <a:lstStyle/>
          <a:p>
            <a:endParaRPr lang="en-US"/>
          </a:p>
        </p:txBody>
      </p:sp>
      <p:sp>
        <p:nvSpPr>
          <p:cNvPr id="32" name="Text 30"/>
          <p:cNvSpPr/>
          <p:nvPr/>
        </p:nvSpPr>
        <p:spPr>
          <a:xfrm>
            <a:off x="4937760" y="3044952"/>
            <a:ext cx="39776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Territorial logic</a:t>
            </a:r>
            <a:endParaRPr lang="en-US" sz="1100" dirty="0"/>
          </a:p>
        </p:txBody>
      </p:sp>
      <p:sp>
        <p:nvSpPr>
          <p:cNvPr id="33" name="Text 31"/>
          <p:cNvSpPr/>
          <p:nvPr/>
        </p:nvSpPr>
        <p:spPr>
          <a:xfrm>
            <a:off x="4937760" y="3328416"/>
            <a:ext cx="3977640" cy="475488"/>
          </a:xfrm>
          <a:prstGeom prst="rect">
            <a:avLst/>
          </a:prstGeom>
          <a:noFill/>
          <a:ln/>
        </p:spPr>
        <p:txBody>
          <a:bodyPr wrap="square" rtlCol="0" anchor="ctr"/>
          <a:lstStyle/>
          <a:p>
            <a:pPr marL="0" indent="0">
              <a:buNone/>
            </a:pPr>
            <a:r>
              <a:rPr lang="en-US" sz="950" dirty="0">
                <a:solidFill>
                  <a:srgbClr val="444444"/>
                </a:solidFill>
                <a:latin typeface="Calibri" pitchFamily="34" charset="0"/>
                <a:ea typeface="Calibri" pitchFamily="34" charset="-122"/>
                <a:cs typeface="Calibri" pitchFamily="34" charset="-120"/>
              </a:rPr>
              <a:t>Thieme (2025) documents youth 'redrawing the map' — intersections are claimed, defended, and organized. This is the hustler geography at work.</a:t>
            </a:r>
            <a:endParaRPr lang="en-US" sz="950" dirty="0"/>
          </a:p>
        </p:txBody>
      </p:sp>
      <p:sp>
        <p:nvSpPr>
          <p:cNvPr id="34" name="Shape 32"/>
          <p:cNvSpPr/>
          <p:nvPr/>
        </p:nvSpPr>
        <p:spPr>
          <a:xfrm>
            <a:off x="4800600" y="3977640"/>
            <a:ext cx="45720" cy="777240"/>
          </a:xfrm>
          <a:prstGeom prst="rect">
            <a:avLst/>
          </a:prstGeom>
          <a:solidFill>
            <a:srgbClr val="B5451B"/>
          </a:solidFill>
          <a:ln w="12700">
            <a:solidFill>
              <a:srgbClr val="B5451B"/>
            </a:solidFill>
            <a:prstDash val="solid"/>
          </a:ln>
        </p:spPr>
        <p:txBody>
          <a:bodyPr/>
          <a:lstStyle/>
          <a:p>
            <a:endParaRPr lang="en-US"/>
          </a:p>
        </p:txBody>
      </p:sp>
      <p:sp>
        <p:nvSpPr>
          <p:cNvPr id="35" name="Text 33"/>
          <p:cNvSpPr/>
          <p:nvPr/>
        </p:nvSpPr>
        <p:spPr>
          <a:xfrm>
            <a:off x="4937760" y="4005072"/>
            <a:ext cx="39776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No pedestrian infrastructure</a:t>
            </a:r>
            <a:endParaRPr lang="en-US" sz="1100" dirty="0"/>
          </a:p>
        </p:txBody>
      </p:sp>
      <p:sp>
        <p:nvSpPr>
          <p:cNvPr id="36" name="Text 34"/>
          <p:cNvSpPr/>
          <p:nvPr/>
        </p:nvSpPr>
        <p:spPr>
          <a:xfrm>
            <a:off x="4937760" y="4288536"/>
            <a:ext cx="3977640" cy="475488"/>
          </a:xfrm>
          <a:prstGeom prst="rect">
            <a:avLst/>
          </a:prstGeom>
          <a:noFill/>
          <a:ln/>
        </p:spPr>
        <p:txBody>
          <a:bodyPr wrap="square" rtlCol="0" anchor="ctr"/>
          <a:lstStyle/>
          <a:p>
            <a:pPr marL="0" indent="0">
              <a:buNone/>
            </a:pPr>
            <a:r>
              <a:rPr lang="en-US" sz="950" dirty="0">
                <a:solidFill>
                  <a:srgbClr val="444444"/>
                </a:solidFill>
                <a:latin typeface="Calibri" pitchFamily="34" charset="0"/>
                <a:ea typeface="Calibri" pitchFamily="34" charset="-122"/>
                <a:cs typeface="Calibri" pitchFamily="34" charset="-120"/>
              </a:rPr>
              <a:t>Most Nairobi footpaths were demolished for the recently built Expressway. Without infrastructure, intersections become the only legible public space.</a:t>
            </a:r>
            <a:endParaRPr lang="en-US" sz="950" dirty="0"/>
          </a:p>
        </p:txBody>
      </p:sp>
      <p:sp>
        <p:nvSpPr>
          <p:cNvPr id="37" name="Text 35"/>
          <p:cNvSpPr/>
          <p:nvPr/>
        </p:nvSpPr>
        <p:spPr>
          <a:xfrm>
            <a:off x="274320" y="4919472"/>
            <a:ext cx="8595360" cy="20116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Nation Africa (2025, Oct 27). Gridlocked capital. Daily Nation; ITDP Africa (2023). Reimagining the Nairobi Expressway; Thieme, T. (2025). Hustle Urbanism. U of Minnesota Press</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E07B39"/>
          </a:solidFill>
          <a:ln w="12700">
            <a:solidFill>
              <a:srgbClr val="E07B39"/>
            </a:solidFill>
            <a:prstDash val="solid"/>
          </a:ln>
        </p:spPr>
        <p:txBody>
          <a:bodyPr/>
          <a:lstStyle/>
          <a:p>
            <a:endParaRPr lang="en-US"/>
          </a:p>
        </p:txBody>
      </p:sp>
      <p:sp>
        <p:nvSpPr>
          <p:cNvPr id="3" name="Text 1"/>
          <p:cNvSpPr/>
          <p:nvPr/>
        </p:nvSpPr>
        <p:spPr>
          <a:xfrm>
            <a:off x="365760" y="91440"/>
            <a:ext cx="8412480" cy="731520"/>
          </a:xfrm>
          <a:prstGeom prst="rect">
            <a:avLst/>
          </a:prstGeom>
          <a:noFill/>
          <a:ln/>
        </p:spPr>
        <p:txBody>
          <a:bodyPr wrap="square" rtlCol="0" anchor="ctr"/>
          <a:lstStyle/>
          <a:p>
            <a:pPr marL="0" indent="0">
              <a:buNone/>
            </a:pPr>
            <a:r>
              <a:rPr lang="en-US" sz="1600" b="1" dirty="0">
                <a:solidFill>
                  <a:srgbClr val="1A1A2E"/>
                </a:solidFill>
                <a:latin typeface="Trebuchet MS" pitchFamily="34" charset="0"/>
                <a:ea typeface="Trebuchet MS" pitchFamily="34" charset="-122"/>
                <a:cs typeface="Trebuchet MS" pitchFamily="34" charset="-120"/>
              </a:rPr>
              <a:t>STRUCTURAL DRIVERS — NOT A PROBLEM TO MANAGE, A HISTORY TO RECKON WITH</a:t>
            </a:r>
            <a:endParaRPr lang="en-US" sz="1600" dirty="0"/>
          </a:p>
        </p:txBody>
      </p:sp>
      <p:sp>
        <p:nvSpPr>
          <p:cNvPr id="4" name="Shape 2"/>
          <p:cNvSpPr/>
          <p:nvPr/>
        </p:nvSpPr>
        <p:spPr>
          <a:xfrm>
            <a:off x="1280160" y="1005840"/>
            <a:ext cx="54864" cy="3840480"/>
          </a:xfrm>
          <a:prstGeom prst="rect">
            <a:avLst/>
          </a:prstGeom>
          <a:solidFill>
            <a:srgbClr val="E07B39"/>
          </a:solidFill>
          <a:ln w="12700">
            <a:solidFill>
              <a:srgbClr val="E07B39"/>
            </a:solidFill>
            <a:prstDash val="solid"/>
          </a:ln>
        </p:spPr>
        <p:txBody>
          <a:bodyPr/>
          <a:lstStyle/>
          <a:p>
            <a:endParaRPr lang="en-US"/>
          </a:p>
        </p:txBody>
      </p:sp>
      <p:sp>
        <p:nvSpPr>
          <p:cNvPr id="5" name="Shape 3"/>
          <p:cNvSpPr/>
          <p:nvPr/>
        </p:nvSpPr>
        <p:spPr>
          <a:xfrm>
            <a:off x="1188720" y="1097280"/>
            <a:ext cx="228600" cy="228600"/>
          </a:xfrm>
          <a:prstGeom prst="ellipse">
            <a:avLst/>
          </a:prstGeom>
          <a:solidFill>
            <a:srgbClr val="B5451B"/>
          </a:solidFill>
          <a:ln w="12700">
            <a:solidFill>
              <a:srgbClr val="E07B39"/>
            </a:solidFill>
            <a:prstDash val="solid"/>
          </a:ln>
        </p:spPr>
        <p:txBody>
          <a:bodyPr/>
          <a:lstStyle/>
          <a:p>
            <a:endParaRPr lang="en-US"/>
          </a:p>
        </p:txBody>
      </p:sp>
      <p:sp>
        <p:nvSpPr>
          <p:cNvPr id="6" name="Text 4"/>
          <p:cNvSpPr/>
          <p:nvPr/>
        </p:nvSpPr>
        <p:spPr>
          <a:xfrm>
            <a:off x="91440" y="1051560"/>
            <a:ext cx="1097280" cy="320040"/>
          </a:xfrm>
          <a:prstGeom prst="rect">
            <a:avLst/>
          </a:prstGeom>
          <a:noFill/>
          <a:ln/>
        </p:spPr>
        <p:txBody>
          <a:bodyPr wrap="square" rtlCol="0" anchor="ctr"/>
          <a:lstStyle/>
          <a:p>
            <a:pPr marL="0" indent="0" algn="r">
              <a:buNone/>
            </a:pPr>
            <a:r>
              <a:rPr lang="en-US" sz="1100" b="1" dirty="0">
                <a:solidFill>
                  <a:srgbClr val="E07B39"/>
                </a:solidFill>
                <a:latin typeface="Trebuchet MS" pitchFamily="34" charset="0"/>
                <a:ea typeface="Trebuchet MS" pitchFamily="34" charset="-122"/>
                <a:cs typeface="Trebuchet MS" pitchFamily="34" charset="-120"/>
              </a:rPr>
              <a:t>1950s</a:t>
            </a:r>
            <a:endParaRPr lang="en-US" sz="1100" dirty="0"/>
          </a:p>
        </p:txBody>
      </p:sp>
      <p:sp>
        <p:nvSpPr>
          <p:cNvPr id="7" name="Text 5"/>
          <p:cNvSpPr/>
          <p:nvPr/>
        </p:nvSpPr>
        <p:spPr>
          <a:xfrm>
            <a:off x="1463040" y="1024128"/>
            <a:ext cx="7315200" cy="292608"/>
          </a:xfrm>
          <a:prstGeom prst="rect">
            <a:avLst/>
          </a:prstGeom>
          <a:noFill/>
          <a:ln/>
        </p:spPr>
        <p:txBody>
          <a:bodyPr wrap="square" rtlCol="0" anchor="ctr"/>
          <a:lstStyle/>
          <a:p>
            <a:pPr marL="0" indent="0">
              <a:buNone/>
            </a:pPr>
            <a:r>
              <a:rPr lang="en-US" sz="1100" b="1" dirty="0">
                <a:solidFill>
                  <a:srgbClr val="FFFFFF"/>
                </a:solidFill>
                <a:latin typeface="Trebuchet MS" pitchFamily="34" charset="0"/>
                <a:ea typeface="Trebuchet MS" pitchFamily="34" charset="-122"/>
                <a:cs typeface="Trebuchet MS" pitchFamily="34" charset="-120"/>
              </a:rPr>
              <a:t>Colonial checkpoints at entry points to the city. </a:t>
            </a:r>
            <a:endParaRPr lang="en-US" sz="1100" dirty="0"/>
          </a:p>
        </p:txBody>
      </p:sp>
      <p:sp>
        <p:nvSpPr>
          <p:cNvPr id="8" name="Text 6"/>
          <p:cNvSpPr/>
          <p:nvPr/>
        </p:nvSpPr>
        <p:spPr>
          <a:xfrm>
            <a:off x="1463040" y="1316736"/>
            <a:ext cx="7315200" cy="384048"/>
          </a:xfrm>
          <a:prstGeom prst="rect">
            <a:avLst/>
          </a:prstGeom>
          <a:noFill/>
          <a:ln/>
        </p:spPr>
        <p:txBody>
          <a:bodyPr wrap="square" rtlCol="0" anchor="ctr"/>
          <a:lstStyle/>
          <a:p>
            <a:pPr marL="0" indent="0">
              <a:buNone/>
            </a:pPr>
            <a:r>
              <a:rPr lang="en-US" sz="900" dirty="0">
                <a:solidFill>
                  <a:srgbClr val="D4A574"/>
                </a:solidFill>
                <a:latin typeface="Calibri" pitchFamily="34" charset="0"/>
                <a:ea typeface="Calibri" pitchFamily="34" charset="-122"/>
                <a:cs typeface="Calibri" pitchFamily="34" charset="-120"/>
              </a:rPr>
              <a:t>Who belongs in Nairobi was decided by race, not need. Mathare formed as squatter settlement for those turned away.</a:t>
            </a:r>
            <a:endParaRPr lang="en-US" sz="900" dirty="0"/>
          </a:p>
        </p:txBody>
      </p:sp>
      <p:sp>
        <p:nvSpPr>
          <p:cNvPr id="9" name="Shape 7"/>
          <p:cNvSpPr/>
          <p:nvPr/>
        </p:nvSpPr>
        <p:spPr>
          <a:xfrm>
            <a:off x="1188720" y="1874520"/>
            <a:ext cx="228600" cy="228600"/>
          </a:xfrm>
          <a:prstGeom prst="ellipse">
            <a:avLst/>
          </a:prstGeom>
          <a:solidFill>
            <a:srgbClr val="B5451B"/>
          </a:solidFill>
          <a:ln w="12700">
            <a:solidFill>
              <a:srgbClr val="E07B39"/>
            </a:solidFill>
            <a:prstDash val="solid"/>
          </a:ln>
        </p:spPr>
        <p:txBody>
          <a:bodyPr/>
          <a:lstStyle/>
          <a:p>
            <a:endParaRPr lang="en-US"/>
          </a:p>
        </p:txBody>
      </p:sp>
      <p:sp>
        <p:nvSpPr>
          <p:cNvPr id="10" name="Text 8"/>
          <p:cNvSpPr/>
          <p:nvPr/>
        </p:nvSpPr>
        <p:spPr>
          <a:xfrm>
            <a:off x="91440" y="1828800"/>
            <a:ext cx="1097280" cy="320040"/>
          </a:xfrm>
          <a:prstGeom prst="rect">
            <a:avLst/>
          </a:prstGeom>
          <a:noFill/>
          <a:ln/>
        </p:spPr>
        <p:txBody>
          <a:bodyPr wrap="square" rtlCol="0" anchor="ctr"/>
          <a:lstStyle/>
          <a:p>
            <a:pPr marL="0" indent="0" algn="r">
              <a:buNone/>
            </a:pPr>
            <a:r>
              <a:rPr lang="en-US" sz="1100" b="1" dirty="0">
                <a:solidFill>
                  <a:srgbClr val="E07B39"/>
                </a:solidFill>
                <a:latin typeface="Trebuchet MS" pitchFamily="34" charset="0"/>
                <a:ea typeface="Trebuchet MS" pitchFamily="34" charset="-122"/>
                <a:cs typeface="Trebuchet MS" pitchFamily="34" charset="-120"/>
              </a:rPr>
              <a:t>1970s</a:t>
            </a:r>
            <a:endParaRPr lang="en-US" sz="1100" dirty="0"/>
          </a:p>
        </p:txBody>
      </p:sp>
      <p:sp>
        <p:nvSpPr>
          <p:cNvPr id="11" name="Text 9"/>
          <p:cNvSpPr/>
          <p:nvPr/>
        </p:nvSpPr>
        <p:spPr>
          <a:xfrm>
            <a:off x="1463040" y="1801368"/>
            <a:ext cx="7315200" cy="292608"/>
          </a:xfrm>
          <a:prstGeom prst="rect">
            <a:avLst/>
          </a:prstGeom>
          <a:noFill/>
          <a:ln/>
        </p:spPr>
        <p:txBody>
          <a:bodyPr wrap="square" rtlCol="0" anchor="ctr"/>
          <a:lstStyle/>
          <a:p>
            <a:pPr marL="0" indent="0">
              <a:buNone/>
            </a:pPr>
            <a:r>
              <a:rPr lang="en-US" sz="1100" b="1" dirty="0">
                <a:solidFill>
                  <a:srgbClr val="FFFFFF"/>
                </a:solidFill>
                <a:latin typeface="Trebuchet MS" pitchFamily="34" charset="0"/>
                <a:ea typeface="Trebuchet MS" pitchFamily="34" charset="-122"/>
                <a:cs typeface="Trebuchet MS" pitchFamily="34" charset="-120"/>
              </a:rPr>
              <a:t>Informal economy expansion</a:t>
            </a:r>
            <a:endParaRPr lang="en-US" sz="1100" dirty="0"/>
          </a:p>
        </p:txBody>
      </p:sp>
      <p:sp>
        <p:nvSpPr>
          <p:cNvPr id="12" name="Text 10"/>
          <p:cNvSpPr/>
          <p:nvPr/>
        </p:nvSpPr>
        <p:spPr>
          <a:xfrm>
            <a:off x="1463040" y="2093976"/>
            <a:ext cx="7315200" cy="384048"/>
          </a:xfrm>
          <a:prstGeom prst="rect">
            <a:avLst/>
          </a:prstGeom>
          <a:noFill/>
          <a:ln/>
        </p:spPr>
        <p:txBody>
          <a:bodyPr wrap="square" rtlCol="0" anchor="ctr"/>
          <a:lstStyle/>
          <a:p>
            <a:pPr marL="0" indent="0">
              <a:buNone/>
            </a:pPr>
            <a:r>
              <a:rPr lang="en-US" sz="900" dirty="0">
                <a:solidFill>
                  <a:srgbClr val="D4A574"/>
                </a:solidFill>
                <a:latin typeface="Calibri" pitchFamily="34" charset="0"/>
                <a:ea typeface="Calibri" pitchFamily="34" charset="-122"/>
                <a:cs typeface="Calibri" pitchFamily="34" charset="-120"/>
              </a:rPr>
              <a:t>Traders, hawkers, cobblers fill gaps the state never filled. Urban survival becomes self-organized from the start.</a:t>
            </a:r>
            <a:endParaRPr lang="en-US" sz="900" dirty="0"/>
          </a:p>
        </p:txBody>
      </p:sp>
      <p:sp>
        <p:nvSpPr>
          <p:cNvPr id="13" name="Shape 11"/>
          <p:cNvSpPr/>
          <p:nvPr/>
        </p:nvSpPr>
        <p:spPr>
          <a:xfrm>
            <a:off x="1188720" y="2651760"/>
            <a:ext cx="228600" cy="228600"/>
          </a:xfrm>
          <a:prstGeom prst="ellipse">
            <a:avLst/>
          </a:prstGeom>
          <a:solidFill>
            <a:srgbClr val="B5451B"/>
          </a:solidFill>
          <a:ln w="12700">
            <a:solidFill>
              <a:srgbClr val="E07B39"/>
            </a:solidFill>
            <a:prstDash val="solid"/>
          </a:ln>
        </p:spPr>
        <p:txBody>
          <a:bodyPr/>
          <a:lstStyle/>
          <a:p>
            <a:endParaRPr lang="en-US"/>
          </a:p>
        </p:txBody>
      </p:sp>
      <p:sp>
        <p:nvSpPr>
          <p:cNvPr id="14" name="Text 12"/>
          <p:cNvSpPr/>
          <p:nvPr/>
        </p:nvSpPr>
        <p:spPr>
          <a:xfrm>
            <a:off x="91440" y="2606040"/>
            <a:ext cx="1097280" cy="320040"/>
          </a:xfrm>
          <a:prstGeom prst="rect">
            <a:avLst/>
          </a:prstGeom>
          <a:noFill/>
          <a:ln/>
        </p:spPr>
        <p:txBody>
          <a:bodyPr wrap="square" rtlCol="0" anchor="ctr"/>
          <a:lstStyle/>
          <a:p>
            <a:pPr marL="0" indent="0" algn="r">
              <a:buNone/>
            </a:pPr>
            <a:r>
              <a:rPr lang="en-US" sz="1100" b="1" dirty="0">
                <a:solidFill>
                  <a:srgbClr val="E07B39"/>
                </a:solidFill>
                <a:latin typeface="Trebuchet MS" pitchFamily="34" charset="0"/>
                <a:ea typeface="Trebuchet MS" pitchFamily="34" charset="-122"/>
                <a:cs typeface="Trebuchet MS" pitchFamily="34" charset="-120"/>
              </a:rPr>
              <a:t>1990s</a:t>
            </a:r>
            <a:endParaRPr lang="en-US" sz="1100" dirty="0"/>
          </a:p>
        </p:txBody>
      </p:sp>
      <p:sp>
        <p:nvSpPr>
          <p:cNvPr id="15" name="Text 13"/>
          <p:cNvSpPr/>
          <p:nvPr/>
        </p:nvSpPr>
        <p:spPr>
          <a:xfrm>
            <a:off x="1463040" y="2578608"/>
            <a:ext cx="7315200" cy="292608"/>
          </a:xfrm>
          <a:prstGeom prst="rect">
            <a:avLst/>
          </a:prstGeom>
          <a:noFill/>
          <a:ln/>
        </p:spPr>
        <p:txBody>
          <a:bodyPr wrap="square" rtlCol="0" anchor="ctr"/>
          <a:lstStyle/>
          <a:p>
            <a:pPr marL="0" indent="0">
              <a:buNone/>
            </a:pPr>
            <a:r>
              <a:rPr lang="en-US" sz="1100" b="1" dirty="0">
                <a:solidFill>
                  <a:srgbClr val="FFFFFF"/>
                </a:solidFill>
                <a:latin typeface="Trebuchet MS" pitchFamily="34" charset="0"/>
                <a:ea typeface="Trebuchet MS" pitchFamily="34" charset="-122"/>
                <a:cs typeface="Trebuchet MS" pitchFamily="34" charset="-120"/>
              </a:rPr>
              <a:t>Structural adjustment / State retreat</a:t>
            </a:r>
            <a:endParaRPr lang="en-US" sz="1100" dirty="0"/>
          </a:p>
        </p:txBody>
      </p:sp>
      <p:sp>
        <p:nvSpPr>
          <p:cNvPr id="16" name="Text 14"/>
          <p:cNvSpPr/>
          <p:nvPr/>
        </p:nvSpPr>
        <p:spPr>
          <a:xfrm>
            <a:off x="1463040" y="2871216"/>
            <a:ext cx="7315200" cy="384048"/>
          </a:xfrm>
          <a:prstGeom prst="rect">
            <a:avLst/>
          </a:prstGeom>
          <a:noFill/>
          <a:ln/>
        </p:spPr>
        <p:txBody>
          <a:bodyPr wrap="square" rtlCol="0" anchor="ctr"/>
          <a:lstStyle/>
          <a:p>
            <a:pPr marL="0" indent="0">
              <a:buNone/>
            </a:pPr>
            <a:r>
              <a:rPr lang="en-US" sz="900" dirty="0">
                <a:solidFill>
                  <a:srgbClr val="D4A574"/>
                </a:solidFill>
                <a:latin typeface="Calibri" pitchFamily="34" charset="0"/>
                <a:ea typeface="Calibri" pitchFamily="34" charset="-122"/>
                <a:cs typeface="Calibri" pitchFamily="34" charset="-120"/>
              </a:rPr>
              <a:t>IMF/World Bank austerity dismantles social services. Youth unemployment rises. Street presence expands.</a:t>
            </a:r>
            <a:endParaRPr lang="en-US" sz="900" dirty="0"/>
          </a:p>
        </p:txBody>
      </p:sp>
      <p:sp>
        <p:nvSpPr>
          <p:cNvPr id="17" name="Shape 15"/>
          <p:cNvSpPr/>
          <p:nvPr/>
        </p:nvSpPr>
        <p:spPr>
          <a:xfrm>
            <a:off x="1188720" y="3429000"/>
            <a:ext cx="228600" cy="228600"/>
          </a:xfrm>
          <a:prstGeom prst="ellipse">
            <a:avLst/>
          </a:prstGeom>
          <a:solidFill>
            <a:srgbClr val="B5451B"/>
          </a:solidFill>
          <a:ln w="12700">
            <a:solidFill>
              <a:srgbClr val="E07B39"/>
            </a:solidFill>
            <a:prstDash val="solid"/>
          </a:ln>
        </p:spPr>
        <p:txBody>
          <a:bodyPr/>
          <a:lstStyle/>
          <a:p>
            <a:endParaRPr lang="en-US"/>
          </a:p>
        </p:txBody>
      </p:sp>
      <p:sp>
        <p:nvSpPr>
          <p:cNvPr id="18" name="Text 16"/>
          <p:cNvSpPr/>
          <p:nvPr/>
        </p:nvSpPr>
        <p:spPr>
          <a:xfrm>
            <a:off x="91440" y="3383280"/>
            <a:ext cx="1097280" cy="320040"/>
          </a:xfrm>
          <a:prstGeom prst="rect">
            <a:avLst/>
          </a:prstGeom>
          <a:noFill/>
          <a:ln/>
        </p:spPr>
        <p:txBody>
          <a:bodyPr wrap="square" rtlCol="0" anchor="ctr"/>
          <a:lstStyle/>
          <a:p>
            <a:pPr marL="0" indent="0" algn="r">
              <a:buNone/>
            </a:pPr>
            <a:r>
              <a:rPr lang="en-US" sz="1100" b="1" dirty="0">
                <a:solidFill>
                  <a:srgbClr val="E07B39"/>
                </a:solidFill>
                <a:latin typeface="Trebuchet MS" pitchFamily="34" charset="0"/>
                <a:ea typeface="Trebuchet MS" pitchFamily="34" charset="-122"/>
                <a:cs typeface="Trebuchet MS" pitchFamily="34" charset="-120"/>
              </a:rPr>
              <a:t>2003</a:t>
            </a:r>
            <a:endParaRPr lang="en-US" sz="1100" dirty="0"/>
          </a:p>
        </p:txBody>
      </p:sp>
      <p:sp>
        <p:nvSpPr>
          <p:cNvPr id="19" name="Text 17"/>
          <p:cNvSpPr/>
          <p:nvPr/>
        </p:nvSpPr>
        <p:spPr>
          <a:xfrm>
            <a:off x="1463040" y="3355848"/>
            <a:ext cx="7315200" cy="292608"/>
          </a:xfrm>
          <a:prstGeom prst="rect">
            <a:avLst/>
          </a:prstGeom>
          <a:noFill/>
          <a:ln/>
        </p:spPr>
        <p:txBody>
          <a:bodyPr wrap="square" rtlCol="0" anchor="ctr"/>
          <a:lstStyle/>
          <a:p>
            <a:pPr marL="0" indent="0">
              <a:buNone/>
            </a:pPr>
            <a:r>
              <a:rPr lang="en-US" sz="1100" b="1" dirty="0">
                <a:solidFill>
                  <a:srgbClr val="FFFFFF"/>
                </a:solidFill>
                <a:latin typeface="Trebuchet MS" pitchFamily="34" charset="0"/>
                <a:ea typeface="Trebuchet MS" pitchFamily="34" charset="-122"/>
                <a:cs typeface="Trebuchet MS" pitchFamily="34" charset="-120"/>
              </a:rPr>
              <a:t>Street Families Rehabilitation Trust Fund</a:t>
            </a:r>
            <a:endParaRPr lang="en-US" sz="1100" dirty="0"/>
          </a:p>
        </p:txBody>
      </p:sp>
      <p:sp>
        <p:nvSpPr>
          <p:cNvPr id="20" name="Text 18"/>
          <p:cNvSpPr/>
          <p:nvPr/>
        </p:nvSpPr>
        <p:spPr>
          <a:xfrm>
            <a:off x="1463040" y="3648456"/>
            <a:ext cx="7315200" cy="384048"/>
          </a:xfrm>
          <a:prstGeom prst="rect">
            <a:avLst/>
          </a:prstGeom>
          <a:noFill/>
          <a:ln/>
        </p:spPr>
        <p:txBody>
          <a:bodyPr wrap="square" rtlCol="0" anchor="ctr"/>
          <a:lstStyle/>
          <a:p>
            <a:pPr marL="0" indent="0">
              <a:buNone/>
            </a:pPr>
            <a:r>
              <a:rPr lang="en-US" sz="900" dirty="0">
                <a:solidFill>
                  <a:srgbClr val="D4A574"/>
                </a:solidFill>
                <a:latin typeface="Calibri" pitchFamily="34" charset="0"/>
                <a:ea typeface="Calibri" pitchFamily="34" charset="-122"/>
                <a:cs typeface="Calibri" pitchFamily="34" charset="-120"/>
              </a:rPr>
              <a:t>Government establishes fund — but 250,000–300,000 people remain on streets. Fund declared 'largely inadequate.'</a:t>
            </a:r>
            <a:endParaRPr lang="en-US" sz="900" dirty="0"/>
          </a:p>
        </p:txBody>
      </p:sp>
      <p:sp>
        <p:nvSpPr>
          <p:cNvPr id="21" name="Shape 19"/>
          <p:cNvSpPr/>
          <p:nvPr/>
        </p:nvSpPr>
        <p:spPr>
          <a:xfrm>
            <a:off x="1188720" y="4206240"/>
            <a:ext cx="228600" cy="228600"/>
          </a:xfrm>
          <a:prstGeom prst="ellipse">
            <a:avLst/>
          </a:prstGeom>
          <a:solidFill>
            <a:srgbClr val="B5451B"/>
          </a:solidFill>
          <a:ln w="12700">
            <a:solidFill>
              <a:srgbClr val="E07B39"/>
            </a:solidFill>
            <a:prstDash val="solid"/>
          </a:ln>
        </p:spPr>
        <p:txBody>
          <a:bodyPr/>
          <a:lstStyle/>
          <a:p>
            <a:endParaRPr lang="en-US"/>
          </a:p>
        </p:txBody>
      </p:sp>
      <p:sp>
        <p:nvSpPr>
          <p:cNvPr id="22" name="Text 20"/>
          <p:cNvSpPr/>
          <p:nvPr/>
        </p:nvSpPr>
        <p:spPr>
          <a:xfrm>
            <a:off x="91440" y="4160520"/>
            <a:ext cx="1097280" cy="320040"/>
          </a:xfrm>
          <a:prstGeom prst="rect">
            <a:avLst/>
          </a:prstGeom>
          <a:noFill/>
          <a:ln/>
        </p:spPr>
        <p:txBody>
          <a:bodyPr wrap="square" rtlCol="0" anchor="ctr"/>
          <a:lstStyle/>
          <a:p>
            <a:pPr marL="0" indent="0" algn="r">
              <a:buNone/>
            </a:pPr>
            <a:r>
              <a:rPr lang="en-US" sz="1100" b="1" dirty="0">
                <a:solidFill>
                  <a:srgbClr val="E07B39"/>
                </a:solidFill>
                <a:latin typeface="Trebuchet MS" pitchFamily="34" charset="0"/>
                <a:ea typeface="Trebuchet MS" pitchFamily="34" charset="-122"/>
                <a:cs typeface="Trebuchet MS" pitchFamily="34" charset="-120"/>
              </a:rPr>
              <a:t>2024–25</a:t>
            </a:r>
            <a:endParaRPr lang="en-US" sz="1100" dirty="0"/>
          </a:p>
        </p:txBody>
      </p:sp>
      <p:sp>
        <p:nvSpPr>
          <p:cNvPr id="23" name="Text 21"/>
          <p:cNvSpPr/>
          <p:nvPr/>
        </p:nvSpPr>
        <p:spPr>
          <a:xfrm>
            <a:off x="1463040" y="4133088"/>
            <a:ext cx="7315200" cy="292608"/>
          </a:xfrm>
          <a:prstGeom prst="rect">
            <a:avLst/>
          </a:prstGeom>
          <a:noFill/>
          <a:ln/>
        </p:spPr>
        <p:txBody>
          <a:bodyPr wrap="square" rtlCol="0" anchor="ctr"/>
          <a:lstStyle/>
          <a:p>
            <a:pPr marL="0" indent="0">
              <a:buNone/>
            </a:pPr>
            <a:r>
              <a:rPr lang="en-US" sz="1100" b="1" dirty="0">
                <a:solidFill>
                  <a:srgbClr val="FFFFFF"/>
                </a:solidFill>
                <a:latin typeface="Trebuchet MS" pitchFamily="34" charset="0"/>
                <a:ea typeface="Trebuchet MS" pitchFamily="34" charset="-122"/>
                <a:cs typeface="Trebuchet MS" pitchFamily="34" charset="-120"/>
              </a:rPr>
              <a:t>Cartels &amp; organized begging</a:t>
            </a:r>
            <a:endParaRPr lang="en-US" sz="1100" dirty="0"/>
          </a:p>
        </p:txBody>
      </p:sp>
      <p:sp>
        <p:nvSpPr>
          <p:cNvPr id="24" name="Text 22"/>
          <p:cNvSpPr/>
          <p:nvPr/>
        </p:nvSpPr>
        <p:spPr>
          <a:xfrm>
            <a:off x="1463040" y="4425696"/>
            <a:ext cx="7315200" cy="384048"/>
          </a:xfrm>
          <a:prstGeom prst="rect">
            <a:avLst/>
          </a:prstGeom>
          <a:noFill/>
          <a:ln/>
        </p:spPr>
        <p:txBody>
          <a:bodyPr wrap="square" rtlCol="0" anchor="ctr"/>
          <a:lstStyle/>
          <a:p>
            <a:pPr marL="0" indent="0">
              <a:buNone/>
            </a:pPr>
            <a:r>
              <a:rPr lang="en-US" sz="900" dirty="0">
                <a:solidFill>
                  <a:srgbClr val="D4A574"/>
                </a:solidFill>
                <a:latin typeface="Calibri" pitchFamily="34" charset="0"/>
                <a:ea typeface="Calibri" pitchFamily="34" charset="-122"/>
                <a:cs typeface="Calibri" pitchFamily="34" charset="-120"/>
              </a:rPr>
              <a:t>Nairobi County targets syndicates. But enforcement without housing or income support simply relocates, not resolves.</a:t>
            </a:r>
            <a:endParaRPr lang="en-US" sz="900" dirty="0"/>
          </a:p>
        </p:txBody>
      </p:sp>
      <p:sp>
        <p:nvSpPr>
          <p:cNvPr id="25" name="Text 23"/>
          <p:cNvSpPr/>
          <p:nvPr/>
        </p:nvSpPr>
        <p:spPr>
          <a:xfrm>
            <a:off x="274320" y="4919472"/>
            <a:ext cx="8595360" cy="20116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Ng'weno, B. (2025). No Place Like Home in a New City. UC Press; Kimari, W. (2017). Doctoral Dissertation, York University; Wananchi Reporter (2024, May 20). Mlango Kubwa estate. Citizen Digital</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EFE6"/>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A1A2E"/>
          </a:solidFill>
          <a:ln w="12700">
            <a:solidFill>
              <a:srgbClr val="1A1A2E"/>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2000" b="1" dirty="0">
                <a:solidFill>
                  <a:srgbClr val="FFFFFF"/>
                </a:solidFill>
                <a:latin typeface="Trebuchet MS" pitchFamily="34" charset="0"/>
                <a:ea typeface="Trebuchet MS" pitchFamily="34" charset="-122"/>
                <a:cs typeface="Trebuchet MS" pitchFamily="34" charset="-120"/>
              </a:rPr>
              <a:t>WHAT WOULD THEY RATHER BE DOING?</a:t>
            </a:r>
            <a:endParaRPr lang="en-US" sz="2000" dirty="0"/>
          </a:p>
        </p:txBody>
      </p:sp>
      <p:sp>
        <p:nvSpPr>
          <p:cNvPr id="4" name="Shape 2"/>
          <p:cNvSpPr/>
          <p:nvPr/>
        </p:nvSpPr>
        <p:spPr>
          <a:xfrm>
            <a:off x="274320" y="1097280"/>
            <a:ext cx="4023360" cy="3474720"/>
          </a:xfrm>
          <a:prstGeom prst="rect">
            <a:avLst/>
          </a:prstGeom>
          <a:solidFill>
            <a:srgbClr val="B5451B"/>
          </a:solidFill>
          <a:ln w="12700">
            <a:solidFill>
              <a:srgbClr val="B5451B"/>
            </a:solidFill>
            <a:prstDash val="solid"/>
          </a:ln>
        </p:spPr>
        <p:txBody>
          <a:bodyPr/>
          <a:lstStyle/>
          <a:p>
            <a:endParaRPr lang="en-US"/>
          </a:p>
        </p:txBody>
      </p:sp>
      <p:sp>
        <p:nvSpPr>
          <p:cNvPr id="5" name="Text 3"/>
          <p:cNvSpPr/>
          <p:nvPr/>
        </p:nvSpPr>
        <p:spPr>
          <a:xfrm>
            <a:off x="320040" y="1005840"/>
            <a:ext cx="914400" cy="914400"/>
          </a:xfrm>
          <a:prstGeom prst="rect">
            <a:avLst/>
          </a:prstGeom>
          <a:noFill/>
          <a:ln/>
        </p:spPr>
        <p:txBody>
          <a:bodyPr wrap="square" rtlCol="0" anchor="ctr"/>
          <a:lstStyle/>
          <a:p>
            <a:pPr marL="0" indent="0">
              <a:buNone/>
            </a:pPr>
            <a:r>
              <a:rPr lang="en-US" sz="7200" dirty="0">
                <a:solidFill>
                  <a:srgbClr val="E07B39"/>
                </a:solidFill>
                <a:latin typeface="Georgia" pitchFamily="34" charset="0"/>
                <a:ea typeface="Georgia" pitchFamily="34" charset="-122"/>
                <a:cs typeface="Georgia" pitchFamily="34" charset="-120"/>
              </a:rPr>
              <a:t>“</a:t>
            </a:r>
            <a:endParaRPr lang="en-US" sz="7200" dirty="0"/>
          </a:p>
        </p:txBody>
      </p:sp>
      <p:sp>
        <p:nvSpPr>
          <p:cNvPr id="6" name="Text 4"/>
          <p:cNvSpPr/>
          <p:nvPr/>
        </p:nvSpPr>
        <p:spPr>
          <a:xfrm>
            <a:off x="457200" y="1691640"/>
            <a:ext cx="3749040" cy="2011680"/>
          </a:xfrm>
          <a:prstGeom prst="rect">
            <a:avLst/>
          </a:prstGeom>
          <a:noFill/>
          <a:ln/>
        </p:spPr>
        <p:txBody>
          <a:bodyPr wrap="square" rtlCol="0" anchor="t"/>
          <a:lstStyle/>
          <a:p>
            <a:pPr marL="0" indent="0">
              <a:buNone/>
            </a:pPr>
            <a:r>
              <a:rPr lang="en-US" sz="1300" i="1" dirty="0">
                <a:solidFill>
                  <a:srgbClr val="FFFFFF"/>
                </a:solidFill>
                <a:latin typeface="Georgia" pitchFamily="34" charset="0"/>
                <a:ea typeface="Georgia" pitchFamily="34" charset="-122"/>
                <a:cs typeface="Georgia" pitchFamily="34" charset="-120"/>
              </a:rPr>
              <a:t>People didn't have any culture. People are just in the community having nothing to do. And most of them, they have gifts, they have gifts of the arts, but they were just wasting it away.</a:t>
            </a:r>
            <a:endParaRPr lang="en-US" sz="1300" dirty="0"/>
          </a:p>
        </p:txBody>
      </p:sp>
      <p:sp>
        <p:nvSpPr>
          <p:cNvPr id="7" name="Text 5"/>
          <p:cNvSpPr/>
          <p:nvPr/>
        </p:nvSpPr>
        <p:spPr>
          <a:xfrm>
            <a:off x="411480" y="4085303"/>
            <a:ext cx="3749040" cy="594360"/>
          </a:xfrm>
          <a:prstGeom prst="rect">
            <a:avLst/>
          </a:prstGeom>
          <a:noFill/>
          <a:ln/>
        </p:spPr>
        <p:txBody>
          <a:bodyPr wrap="square" rtlCol="0" anchor="ctr"/>
          <a:lstStyle/>
          <a:p>
            <a:pPr marL="0" indent="0">
              <a:buNone/>
            </a:pPr>
            <a:r>
              <a:rPr lang="en-US" sz="900" i="1" dirty="0">
                <a:solidFill>
                  <a:srgbClr val="D4A574"/>
                </a:solidFill>
                <a:latin typeface="Calibri" pitchFamily="34" charset="0"/>
                <a:ea typeface="Calibri" pitchFamily="34" charset="-122"/>
                <a:cs typeface="Calibri" pitchFamily="34" charset="-120"/>
              </a:rPr>
              <a:t>— Kid Wonder,, October 2025</a:t>
            </a:r>
            <a:endParaRPr lang="en-US" sz="900" dirty="0"/>
          </a:p>
        </p:txBody>
      </p:sp>
      <p:sp>
        <p:nvSpPr>
          <p:cNvPr id="10" name="Text 8"/>
          <p:cNvSpPr/>
          <p:nvPr/>
        </p:nvSpPr>
        <p:spPr>
          <a:xfrm>
            <a:off x="4663440" y="1143000"/>
            <a:ext cx="4206240" cy="365760"/>
          </a:xfrm>
          <a:prstGeom prst="rect">
            <a:avLst/>
          </a:prstGeom>
          <a:noFill/>
          <a:ln/>
        </p:spPr>
        <p:txBody>
          <a:bodyPr wrap="square" rtlCol="0" anchor="ctr"/>
          <a:lstStyle/>
          <a:p>
            <a:pPr marL="0" indent="0">
              <a:buNone/>
            </a:pPr>
            <a:r>
              <a:rPr lang="en-US" sz="1300" b="1" dirty="0">
                <a:solidFill>
                  <a:srgbClr val="1A1A2E"/>
                </a:solidFill>
                <a:latin typeface="Trebuchet MS" pitchFamily="34" charset="0"/>
                <a:ea typeface="Trebuchet MS" pitchFamily="34" charset="-122"/>
                <a:cs typeface="Trebuchet MS" pitchFamily="34" charset="-120"/>
              </a:rPr>
              <a:t>The hustle spectrum in Mathare:</a:t>
            </a:r>
            <a:endParaRPr lang="en-US" sz="1300" dirty="0"/>
          </a:p>
        </p:txBody>
      </p:sp>
      <p:sp>
        <p:nvSpPr>
          <p:cNvPr id="11" name="Shape 9"/>
          <p:cNvSpPr/>
          <p:nvPr/>
        </p:nvSpPr>
        <p:spPr>
          <a:xfrm>
            <a:off x="4663440" y="1600200"/>
            <a:ext cx="4206240" cy="713232"/>
          </a:xfrm>
          <a:prstGeom prst="rect">
            <a:avLst/>
          </a:prstGeom>
          <a:solidFill>
            <a:srgbClr val="FFFFFF"/>
          </a:solidFill>
          <a:ln w="12700">
            <a:solidFill>
              <a:srgbClr val="DDDDDD"/>
            </a:solidFill>
            <a:prstDash val="solid"/>
          </a:ln>
          <a:effectLst>
            <a:outerShdw blurRad="50800" dist="12700" dir="8100000" algn="bl" rotWithShape="0">
              <a:srgbClr val="000000">
                <a:alpha val="8000"/>
              </a:srgbClr>
            </a:outerShdw>
          </a:effectLst>
        </p:spPr>
        <p:txBody>
          <a:bodyPr/>
          <a:lstStyle/>
          <a:p>
            <a:endParaRPr lang="en-US"/>
          </a:p>
        </p:txBody>
      </p:sp>
      <p:sp>
        <p:nvSpPr>
          <p:cNvPr id="12" name="Text 10"/>
          <p:cNvSpPr/>
          <p:nvPr/>
        </p:nvSpPr>
        <p:spPr>
          <a:xfrm>
            <a:off x="4800600" y="1664208"/>
            <a:ext cx="32918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Music &amp; arts</a:t>
            </a:r>
            <a:endParaRPr lang="en-US" sz="1100" dirty="0"/>
          </a:p>
        </p:txBody>
      </p:sp>
      <p:sp>
        <p:nvSpPr>
          <p:cNvPr id="13" name="Text 11"/>
          <p:cNvSpPr/>
          <p:nvPr/>
        </p:nvSpPr>
        <p:spPr>
          <a:xfrm>
            <a:off x="4800600" y="1947672"/>
            <a:ext cx="3931920" cy="274320"/>
          </a:xfrm>
          <a:prstGeom prst="rect">
            <a:avLst/>
          </a:prstGeom>
          <a:noFill/>
          <a:ln/>
        </p:spPr>
        <p:txBody>
          <a:bodyPr wrap="square" rtlCol="0" anchor="ctr"/>
          <a:lstStyle/>
          <a:p>
            <a:pPr marL="0" indent="0">
              <a:buNone/>
            </a:pPr>
            <a:r>
              <a:rPr lang="en-US" sz="900" dirty="0">
                <a:solidFill>
                  <a:srgbClr val="555555"/>
                </a:solidFill>
                <a:latin typeface="Calibri" pitchFamily="34" charset="0"/>
                <a:ea typeface="Calibri" pitchFamily="34" charset="-122"/>
                <a:cs typeface="Calibri" pitchFamily="34" charset="-120"/>
              </a:rPr>
              <a:t>Mathare Empire — concerts fill the vacancy that crime used to occupy</a:t>
            </a:r>
            <a:endParaRPr lang="en-US" sz="900" dirty="0"/>
          </a:p>
        </p:txBody>
      </p:sp>
      <p:sp>
        <p:nvSpPr>
          <p:cNvPr id="14" name="Shape 12"/>
          <p:cNvSpPr/>
          <p:nvPr/>
        </p:nvSpPr>
        <p:spPr>
          <a:xfrm>
            <a:off x="4663440" y="2377440"/>
            <a:ext cx="4206240" cy="713232"/>
          </a:xfrm>
          <a:prstGeom prst="rect">
            <a:avLst/>
          </a:prstGeom>
          <a:solidFill>
            <a:srgbClr val="FFFFFF"/>
          </a:solidFill>
          <a:ln w="12700">
            <a:solidFill>
              <a:srgbClr val="DDDDDD"/>
            </a:solidFill>
            <a:prstDash val="solid"/>
          </a:ln>
          <a:effectLst>
            <a:outerShdw blurRad="50800" dist="12700" dir="8100000" algn="bl" rotWithShape="0">
              <a:srgbClr val="000000">
                <a:alpha val="8000"/>
              </a:srgbClr>
            </a:outerShdw>
          </a:effectLst>
        </p:spPr>
        <p:txBody>
          <a:bodyPr/>
          <a:lstStyle/>
          <a:p>
            <a:endParaRPr lang="en-US"/>
          </a:p>
        </p:txBody>
      </p:sp>
      <p:sp>
        <p:nvSpPr>
          <p:cNvPr id="15" name="Text 13"/>
          <p:cNvSpPr/>
          <p:nvPr/>
        </p:nvSpPr>
        <p:spPr>
          <a:xfrm>
            <a:off x="4800600" y="2441448"/>
            <a:ext cx="32918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Waste collection</a:t>
            </a:r>
            <a:endParaRPr lang="en-US" sz="1100" dirty="0"/>
          </a:p>
        </p:txBody>
      </p:sp>
      <p:sp>
        <p:nvSpPr>
          <p:cNvPr id="16" name="Text 14"/>
          <p:cNvSpPr/>
          <p:nvPr/>
        </p:nvSpPr>
        <p:spPr>
          <a:xfrm>
            <a:off x="4800600" y="2724912"/>
            <a:ext cx="3931920" cy="274320"/>
          </a:xfrm>
          <a:prstGeom prst="rect">
            <a:avLst/>
          </a:prstGeom>
          <a:noFill/>
          <a:ln/>
        </p:spPr>
        <p:txBody>
          <a:bodyPr wrap="square" rtlCol="0" anchor="ctr"/>
          <a:lstStyle/>
          <a:p>
            <a:pPr marL="0" indent="0">
              <a:buNone/>
            </a:pPr>
            <a:r>
              <a:rPr lang="en-US" sz="900" dirty="0">
                <a:solidFill>
                  <a:srgbClr val="555555"/>
                </a:solidFill>
                <a:latin typeface="Calibri" pitchFamily="34" charset="0"/>
                <a:ea typeface="Calibri" pitchFamily="34" charset="-122"/>
                <a:cs typeface="Calibri" pitchFamily="34" charset="-120"/>
              </a:rPr>
              <a:t>Thieme (2025): hustle as livelihood strategy, not last resort</a:t>
            </a:r>
            <a:endParaRPr lang="en-US" sz="900" dirty="0"/>
          </a:p>
        </p:txBody>
      </p:sp>
      <p:sp>
        <p:nvSpPr>
          <p:cNvPr id="17" name="Shape 15"/>
          <p:cNvSpPr/>
          <p:nvPr/>
        </p:nvSpPr>
        <p:spPr>
          <a:xfrm>
            <a:off x="4663440" y="3154680"/>
            <a:ext cx="4206240" cy="713232"/>
          </a:xfrm>
          <a:prstGeom prst="rect">
            <a:avLst/>
          </a:prstGeom>
          <a:solidFill>
            <a:srgbClr val="FFFFFF"/>
          </a:solidFill>
          <a:ln w="12700">
            <a:solidFill>
              <a:srgbClr val="DDDDDD"/>
            </a:solidFill>
            <a:prstDash val="solid"/>
          </a:ln>
          <a:effectLst>
            <a:outerShdw blurRad="50800" dist="12700" dir="8100000" algn="bl" rotWithShape="0">
              <a:srgbClr val="000000">
                <a:alpha val="8000"/>
              </a:srgbClr>
            </a:outerShdw>
          </a:effectLst>
        </p:spPr>
        <p:txBody>
          <a:bodyPr/>
          <a:lstStyle/>
          <a:p>
            <a:endParaRPr lang="en-US"/>
          </a:p>
        </p:txBody>
      </p:sp>
      <p:sp>
        <p:nvSpPr>
          <p:cNvPr id="18" name="Text 16"/>
          <p:cNvSpPr/>
          <p:nvPr/>
        </p:nvSpPr>
        <p:spPr>
          <a:xfrm>
            <a:off x="4800600" y="3218688"/>
            <a:ext cx="32918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Hawking &amp; vending</a:t>
            </a:r>
            <a:endParaRPr lang="en-US" sz="1100" dirty="0"/>
          </a:p>
        </p:txBody>
      </p:sp>
      <p:sp>
        <p:nvSpPr>
          <p:cNvPr id="19" name="Text 17"/>
          <p:cNvSpPr/>
          <p:nvPr/>
        </p:nvSpPr>
        <p:spPr>
          <a:xfrm>
            <a:off x="4800600" y="3502152"/>
            <a:ext cx="3931920" cy="274320"/>
          </a:xfrm>
          <a:prstGeom prst="rect">
            <a:avLst/>
          </a:prstGeom>
          <a:noFill/>
          <a:ln/>
        </p:spPr>
        <p:txBody>
          <a:bodyPr wrap="square" rtlCol="0" anchor="ctr"/>
          <a:lstStyle/>
          <a:p>
            <a:pPr marL="0" indent="0">
              <a:buNone/>
            </a:pPr>
            <a:r>
              <a:rPr lang="en-US" sz="900" dirty="0">
                <a:solidFill>
                  <a:srgbClr val="555555"/>
                </a:solidFill>
                <a:latin typeface="Calibri" pitchFamily="34" charset="0"/>
                <a:ea typeface="Calibri" pitchFamily="34" charset="-122"/>
                <a:cs typeface="Calibri" pitchFamily="34" charset="-120"/>
              </a:rPr>
              <a:t>At intersections — legal, visible, contested</a:t>
            </a:r>
            <a:endParaRPr lang="en-US" sz="900" dirty="0"/>
          </a:p>
        </p:txBody>
      </p:sp>
      <p:sp>
        <p:nvSpPr>
          <p:cNvPr id="20" name="Shape 18"/>
          <p:cNvSpPr/>
          <p:nvPr/>
        </p:nvSpPr>
        <p:spPr>
          <a:xfrm>
            <a:off x="4663440" y="3931920"/>
            <a:ext cx="4206240" cy="713232"/>
          </a:xfrm>
          <a:prstGeom prst="rect">
            <a:avLst/>
          </a:prstGeom>
          <a:solidFill>
            <a:srgbClr val="FFFFFF"/>
          </a:solidFill>
          <a:ln w="12700">
            <a:solidFill>
              <a:srgbClr val="DDDDDD"/>
            </a:solidFill>
            <a:prstDash val="solid"/>
          </a:ln>
          <a:effectLst>
            <a:outerShdw blurRad="50800" dist="12700" dir="8100000" algn="bl" rotWithShape="0">
              <a:srgbClr val="000000">
                <a:alpha val="8000"/>
              </a:srgbClr>
            </a:outerShdw>
          </a:effectLst>
        </p:spPr>
        <p:txBody>
          <a:bodyPr/>
          <a:lstStyle/>
          <a:p>
            <a:endParaRPr lang="en-US"/>
          </a:p>
        </p:txBody>
      </p:sp>
      <p:sp>
        <p:nvSpPr>
          <p:cNvPr id="21" name="Text 19"/>
          <p:cNvSpPr/>
          <p:nvPr/>
        </p:nvSpPr>
        <p:spPr>
          <a:xfrm>
            <a:off x="4800600" y="3995928"/>
            <a:ext cx="3291840" cy="274320"/>
          </a:xfrm>
          <a:prstGeom prst="rect">
            <a:avLst/>
          </a:prstGeom>
          <a:noFill/>
          <a:ln/>
        </p:spPr>
        <p:txBody>
          <a:bodyPr wrap="square" rtlCol="0" anchor="ctr"/>
          <a:lstStyle/>
          <a:p>
            <a:pPr marL="0" indent="0">
              <a:buNone/>
            </a:pPr>
            <a:r>
              <a:rPr lang="en-US" sz="1100" b="1" dirty="0">
                <a:solidFill>
                  <a:srgbClr val="1A1A2E"/>
                </a:solidFill>
                <a:latin typeface="Trebuchet MS" pitchFamily="34" charset="0"/>
                <a:ea typeface="Trebuchet MS" pitchFamily="34" charset="-122"/>
                <a:cs typeface="Trebuchet MS" pitchFamily="34" charset="-120"/>
              </a:rPr>
              <a:t>Bodaboda riding</a:t>
            </a:r>
            <a:endParaRPr lang="en-US" sz="1100" dirty="0"/>
          </a:p>
        </p:txBody>
      </p:sp>
      <p:sp>
        <p:nvSpPr>
          <p:cNvPr id="22" name="Text 20"/>
          <p:cNvSpPr/>
          <p:nvPr/>
        </p:nvSpPr>
        <p:spPr>
          <a:xfrm>
            <a:off x="4800600" y="4279392"/>
            <a:ext cx="3931920" cy="274320"/>
          </a:xfrm>
          <a:prstGeom prst="rect">
            <a:avLst/>
          </a:prstGeom>
          <a:noFill/>
          <a:ln/>
        </p:spPr>
        <p:txBody>
          <a:bodyPr wrap="square" rtlCol="0" anchor="ctr"/>
          <a:lstStyle/>
          <a:p>
            <a:pPr marL="0" indent="0">
              <a:buNone/>
            </a:pPr>
            <a:r>
              <a:rPr lang="en-US" sz="900" dirty="0">
                <a:solidFill>
                  <a:srgbClr val="555555"/>
                </a:solidFill>
                <a:latin typeface="Calibri" pitchFamily="34" charset="0"/>
                <a:ea typeface="Calibri" pitchFamily="34" charset="-122"/>
                <a:cs typeface="Calibri" pitchFamily="34" charset="-120"/>
              </a:rPr>
              <a:t>Motorcycle taxis — regulated, insecure, but chosen</a:t>
            </a:r>
            <a:endParaRPr lang="en-US" sz="900" dirty="0"/>
          </a:p>
        </p:txBody>
      </p:sp>
      <p:sp>
        <p:nvSpPr>
          <p:cNvPr id="23" name="Shape 21"/>
          <p:cNvSpPr/>
          <p:nvPr/>
        </p:nvSpPr>
        <p:spPr>
          <a:xfrm>
            <a:off x="4663440" y="4688512"/>
            <a:ext cx="4206240" cy="713232"/>
          </a:xfrm>
          <a:prstGeom prst="rect">
            <a:avLst/>
          </a:prstGeom>
          <a:solidFill>
            <a:srgbClr val="B5451B"/>
          </a:solidFill>
          <a:ln w="12700">
            <a:solidFill>
              <a:srgbClr val="B5451B"/>
            </a:solidFill>
            <a:prstDash val="solid"/>
          </a:ln>
          <a:effectLst>
            <a:outerShdw blurRad="50800" dist="12700" dir="8100000" algn="bl" rotWithShape="0">
              <a:srgbClr val="000000">
                <a:alpha val="8000"/>
              </a:srgbClr>
            </a:outerShdw>
          </a:effectLst>
        </p:spPr>
        <p:txBody>
          <a:bodyPr/>
          <a:lstStyle/>
          <a:p>
            <a:endParaRPr lang="en-US"/>
          </a:p>
        </p:txBody>
      </p:sp>
      <p:sp>
        <p:nvSpPr>
          <p:cNvPr id="24" name="Text 22"/>
          <p:cNvSpPr/>
          <p:nvPr/>
        </p:nvSpPr>
        <p:spPr>
          <a:xfrm>
            <a:off x="4800600" y="4773168"/>
            <a:ext cx="3291840" cy="274320"/>
          </a:xfrm>
          <a:prstGeom prst="rect">
            <a:avLst/>
          </a:prstGeom>
          <a:noFill/>
          <a:ln/>
        </p:spPr>
        <p:txBody>
          <a:bodyPr wrap="square" rtlCol="0" anchor="ctr"/>
          <a:lstStyle/>
          <a:p>
            <a:pPr marL="0" indent="0">
              <a:buNone/>
            </a:pPr>
            <a:r>
              <a:rPr lang="en-US" sz="1100" b="1" dirty="0">
                <a:solidFill>
                  <a:srgbClr val="FFFFFF"/>
                </a:solidFill>
                <a:latin typeface="Trebuchet MS" pitchFamily="34" charset="0"/>
                <a:ea typeface="Trebuchet MS" pitchFamily="34" charset="-122"/>
                <a:cs typeface="Trebuchet MS" pitchFamily="34" charset="-120"/>
              </a:rPr>
              <a:t>Begging / solicitation</a:t>
            </a:r>
            <a:endParaRPr lang="en-US" sz="1100" dirty="0"/>
          </a:p>
        </p:txBody>
      </p:sp>
      <p:sp>
        <p:nvSpPr>
          <p:cNvPr id="25" name="Text 23"/>
          <p:cNvSpPr/>
          <p:nvPr/>
        </p:nvSpPr>
        <p:spPr>
          <a:xfrm>
            <a:off x="4800600" y="5056632"/>
            <a:ext cx="3931920" cy="274320"/>
          </a:xfrm>
          <a:prstGeom prst="rect">
            <a:avLst/>
          </a:prstGeom>
          <a:noFill/>
          <a:ln/>
        </p:spPr>
        <p:txBody>
          <a:bodyPr wrap="square" rtlCol="0" anchor="ctr"/>
          <a:lstStyle/>
          <a:p>
            <a:pPr marL="0" indent="0">
              <a:buNone/>
            </a:pPr>
            <a:r>
              <a:rPr lang="en-US" sz="900" dirty="0">
                <a:solidFill>
                  <a:srgbClr val="D4A574"/>
                </a:solidFill>
                <a:latin typeface="Calibri" pitchFamily="34" charset="0"/>
                <a:ea typeface="Calibri" pitchFamily="34" charset="-122"/>
                <a:cs typeface="Calibri" pitchFamily="34" charset="-120"/>
              </a:rPr>
              <a:t>For many: ONE node in a multi-source income strategy, not sole income</a:t>
            </a:r>
            <a:endParaRPr lang="en-US" sz="900" dirty="0"/>
          </a:p>
        </p:txBody>
      </p:sp>
      <p:sp>
        <p:nvSpPr>
          <p:cNvPr id="26" name="Text 24"/>
          <p:cNvSpPr/>
          <p:nvPr/>
        </p:nvSpPr>
        <p:spPr>
          <a:xfrm>
            <a:off x="274320" y="4547714"/>
            <a:ext cx="3886200" cy="78323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Ragan, D. (2025). Made in Mathare [Doctoral Dissertation, Carleton University]; Thieme, T. (2025). Hustle Urbanism. U of Minnesota Press; Thieme, T. (2013). Journal of Eastern African Studies, 7(3)</a:t>
            </a:r>
            <a:endParaRPr lang="en-US" sz="750" dirty="0"/>
          </a:p>
        </p:txBody>
      </p:sp>
      <p:pic>
        <p:nvPicPr>
          <p:cNvPr id="30" name="Picture 29">
            <a:extLst>
              <a:ext uri="{FF2B5EF4-FFF2-40B4-BE49-F238E27FC236}">
                <a16:creationId xmlns:a16="http://schemas.microsoft.com/office/drawing/2014/main" id="{EFC85214-2EF4-8690-EA37-DC14ABC7CE1B}"/>
              </a:ext>
            </a:extLst>
          </p:cNvPr>
          <p:cNvPicPr>
            <a:picLocks noChangeAspect="1"/>
          </p:cNvPicPr>
          <p:nvPr/>
        </p:nvPicPr>
        <p:blipFill>
          <a:blip r:embed="rId3"/>
          <a:stretch>
            <a:fillRect/>
          </a:stretch>
        </p:blipFill>
        <p:spPr>
          <a:xfrm>
            <a:off x="1247713" y="2596896"/>
            <a:ext cx="2168013" cy="16260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B5451B"/>
          </a:solidFill>
          <a:ln w="12700">
            <a:solidFill>
              <a:srgbClr val="B5451B"/>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2000" b="1" dirty="0">
                <a:solidFill>
                  <a:srgbClr val="FFFFFF"/>
                </a:solidFill>
                <a:latin typeface="Trebuchet MS" pitchFamily="34" charset="0"/>
                <a:ea typeface="Trebuchet MS" pitchFamily="34" charset="-122"/>
                <a:cs typeface="Trebuchet MS" pitchFamily="34" charset="-120"/>
              </a:rPr>
              <a:t>PUBLIC GIVING DYNAMICS — WHO GIVES, AND WHY?</a:t>
            </a:r>
            <a:endParaRPr lang="en-US" sz="2000" dirty="0"/>
          </a:p>
        </p:txBody>
      </p:sp>
      <p:sp>
        <p:nvSpPr>
          <p:cNvPr id="4" name="Shape 2"/>
          <p:cNvSpPr/>
          <p:nvPr/>
        </p:nvSpPr>
        <p:spPr>
          <a:xfrm>
            <a:off x="274320" y="1051560"/>
            <a:ext cx="4114800" cy="3794760"/>
          </a:xfrm>
          <a:prstGeom prst="rect">
            <a:avLst/>
          </a:prstGeom>
          <a:solidFill>
            <a:srgbClr val="1E1E3A"/>
          </a:solidFill>
          <a:ln w="12700">
            <a:solidFill>
              <a:srgbClr val="1E1E3A"/>
            </a:solidFill>
            <a:prstDash val="solid"/>
          </a:ln>
        </p:spPr>
        <p:txBody>
          <a:bodyPr/>
          <a:lstStyle/>
          <a:p>
            <a:endParaRPr lang="en-US"/>
          </a:p>
        </p:txBody>
      </p:sp>
      <p:sp>
        <p:nvSpPr>
          <p:cNvPr id="5" name="Text 3"/>
          <p:cNvSpPr/>
          <p:nvPr/>
        </p:nvSpPr>
        <p:spPr>
          <a:xfrm>
            <a:off x="411480" y="1143000"/>
            <a:ext cx="3840480" cy="365760"/>
          </a:xfrm>
          <a:prstGeom prst="rect">
            <a:avLst/>
          </a:prstGeom>
          <a:noFill/>
          <a:ln/>
        </p:spPr>
        <p:txBody>
          <a:bodyPr wrap="square" rtlCol="0" anchor="ctr"/>
          <a:lstStyle/>
          <a:p>
            <a:pPr marL="0" indent="0">
              <a:buNone/>
            </a:pPr>
            <a:r>
              <a:rPr lang="en-US" sz="1300" b="1" dirty="0">
                <a:solidFill>
                  <a:srgbClr val="E07B39"/>
                </a:solidFill>
                <a:latin typeface="Trebuchet MS" pitchFamily="34" charset="0"/>
                <a:ea typeface="Trebuchet MS" pitchFamily="34" charset="-122"/>
                <a:cs typeface="Trebuchet MS" pitchFamily="34" charset="-120"/>
              </a:rPr>
              <a:t>Ubuntu &amp; communal obligation</a:t>
            </a:r>
            <a:endParaRPr lang="en-US" sz="1300" dirty="0"/>
          </a:p>
        </p:txBody>
      </p:sp>
      <p:sp>
        <p:nvSpPr>
          <p:cNvPr id="6" name="Text 4"/>
          <p:cNvSpPr/>
          <p:nvPr/>
        </p:nvSpPr>
        <p:spPr>
          <a:xfrm>
            <a:off x="411480" y="1572768"/>
            <a:ext cx="3840480" cy="2560320"/>
          </a:xfrm>
          <a:prstGeom prst="rect">
            <a:avLst/>
          </a:prstGeom>
          <a:noFill/>
          <a:ln/>
        </p:spPr>
        <p:txBody>
          <a:bodyPr wrap="square" rtlCol="0" anchor="ctr"/>
          <a:lstStyle/>
          <a:p>
            <a:pPr marL="0" indent="0">
              <a:buNone/>
            </a:pPr>
            <a:r>
              <a:rPr lang="en-US" sz="1050" dirty="0">
                <a:solidFill>
                  <a:srgbClr val="F5EFE6"/>
                </a:solidFill>
                <a:latin typeface="Calibri" pitchFamily="34" charset="0"/>
                <a:ea typeface="Calibri" pitchFamily="34" charset="-122"/>
                <a:cs typeface="Calibri" pitchFamily="34" charset="-120"/>
              </a:rPr>
              <a:t>African giving is rooted in Ubuntu — the moral obligation to assist others. Research from KwaZulu-Natal (Maphumulo, 2015) finds:
• Proximity drives giving — most help occurs within trusted networks
• Ubuntu's influence is waning under economic pressure, but remains a moral reference
• Giving in traffic is a social transaction</a:t>
            </a:r>
            <a:endParaRPr lang="en-US" sz="1050" dirty="0"/>
          </a:p>
        </p:txBody>
      </p:sp>
      <p:sp>
        <p:nvSpPr>
          <p:cNvPr id="7" name="Text 5"/>
          <p:cNvSpPr/>
          <p:nvPr/>
        </p:nvSpPr>
        <p:spPr>
          <a:xfrm>
            <a:off x="411480" y="3977640"/>
            <a:ext cx="3840480" cy="640080"/>
          </a:xfrm>
          <a:prstGeom prst="rect">
            <a:avLst/>
          </a:prstGeom>
          <a:noFill/>
          <a:ln/>
        </p:spPr>
        <p:txBody>
          <a:bodyPr wrap="square" rtlCol="0" anchor="ctr"/>
          <a:lstStyle/>
          <a:p>
            <a:pPr marL="0" indent="0">
              <a:buNone/>
            </a:pPr>
            <a:r>
              <a:rPr lang="en-US" sz="1000" i="1" dirty="0">
                <a:solidFill>
                  <a:srgbClr val="E07B39"/>
                </a:solidFill>
                <a:latin typeface="Calibri" pitchFamily="34" charset="0"/>
                <a:ea typeface="Calibri" pitchFamily="34" charset="-122"/>
                <a:cs typeface="Calibri" pitchFamily="34" charset="-120"/>
              </a:rPr>
              <a:t>In Nairobi, the Kenyan motorist who gives</a:t>
            </a:r>
            <a:endParaRPr lang="en-US" sz="1000" dirty="0"/>
          </a:p>
          <a:p>
            <a:pPr marL="0" indent="0">
              <a:buNone/>
            </a:pPr>
            <a:r>
              <a:rPr lang="en-US" sz="1000" i="1" dirty="0">
                <a:solidFill>
                  <a:srgbClr val="E07B39"/>
                </a:solidFill>
                <a:latin typeface="Calibri" pitchFamily="34" charset="0"/>
                <a:ea typeface="Calibri" pitchFamily="34" charset="-122"/>
                <a:cs typeface="Calibri" pitchFamily="34" charset="-120"/>
              </a:rPr>
              <a:t>at a red light is enacting Ubuntu,</a:t>
            </a:r>
            <a:endParaRPr lang="en-US" sz="1000" dirty="0"/>
          </a:p>
          <a:p>
            <a:pPr marL="0" indent="0">
              <a:buNone/>
            </a:pPr>
            <a:r>
              <a:rPr lang="en-US" sz="1000" i="1" dirty="0">
                <a:solidFill>
                  <a:srgbClr val="E07B39"/>
                </a:solidFill>
                <a:latin typeface="Calibri" pitchFamily="34" charset="0"/>
                <a:ea typeface="Calibri" pitchFamily="34" charset="-122"/>
                <a:cs typeface="Calibri" pitchFamily="34" charset="-120"/>
              </a:rPr>
              <a:t>not endorsing a system.</a:t>
            </a:r>
            <a:endParaRPr lang="en-US" sz="1000" dirty="0"/>
          </a:p>
        </p:txBody>
      </p:sp>
      <p:sp>
        <p:nvSpPr>
          <p:cNvPr id="8" name="Shape 6"/>
          <p:cNvSpPr/>
          <p:nvPr/>
        </p:nvSpPr>
        <p:spPr>
          <a:xfrm>
            <a:off x="4663440" y="1051560"/>
            <a:ext cx="4206240" cy="3794760"/>
          </a:xfrm>
          <a:prstGeom prst="rect">
            <a:avLst/>
          </a:prstGeom>
          <a:solidFill>
            <a:srgbClr val="1E1E3A"/>
          </a:solidFill>
          <a:ln w="12700">
            <a:solidFill>
              <a:srgbClr val="1E1E3A"/>
            </a:solidFill>
            <a:prstDash val="solid"/>
          </a:ln>
        </p:spPr>
        <p:txBody>
          <a:bodyPr/>
          <a:lstStyle/>
          <a:p>
            <a:endParaRPr lang="en-US"/>
          </a:p>
        </p:txBody>
      </p:sp>
      <p:sp>
        <p:nvSpPr>
          <p:cNvPr id="9" name="Text 7"/>
          <p:cNvSpPr/>
          <p:nvPr/>
        </p:nvSpPr>
        <p:spPr>
          <a:xfrm>
            <a:off x="4800600" y="1143000"/>
            <a:ext cx="3840480" cy="365760"/>
          </a:xfrm>
          <a:prstGeom prst="rect">
            <a:avLst/>
          </a:prstGeom>
          <a:noFill/>
          <a:ln/>
        </p:spPr>
        <p:txBody>
          <a:bodyPr wrap="square" rtlCol="0" anchor="ctr"/>
          <a:lstStyle/>
          <a:p>
            <a:pPr marL="0" indent="0">
              <a:buNone/>
            </a:pPr>
            <a:r>
              <a:rPr lang="en-US" sz="1300" b="1" dirty="0">
                <a:solidFill>
                  <a:srgbClr val="E07B39"/>
                </a:solidFill>
                <a:latin typeface="Trebuchet MS" pitchFamily="34" charset="0"/>
                <a:ea typeface="Trebuchet MS" pitchFamily="34" charset="-122"/>
                <a:cs typeface="Trebuchet MS" pitchFamily="34" charset="-120"/>
              </a:rPr>
              <a:t>The complexity of giving</a:t>
            </a:r>
            <a:endParaRPr lang="en-US" sz="1300" dirty="0"/>
          </a:p>
        </p:txBody>
      </p:sp>
      <p:sp>
        <p:nvSpPr>
          <p:cNvPr id="10" name="Text 8"/>
          <p:cNvSpPr/>
          <p:nvPr/>
        </p:nvSpPr>
        <p:spPr>
          <a:xfrm>
            <a:off x="4800600" y="1572768"/>
            <a:ext cx="3840480" cy="256032"/>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Giving is not the problem</a:t>
            </a:r>
            <a:endParaRPr lang="en-US" sz="1050" dirty="0"/>
          </a:p>
        </p:txBody>
      </p:sp>
      <p:sp>
        <p:nvSpPr>
          <p:cNvPr id="11" name="Text 9"/>
          <p:cNvSpPr/>
          <p:nvPr/>
        </p:nvSpPr>
        <p:spPr>
          <a:xfrm>
            <a:off x="4800600" y="1828800"/>
            <a:ext cx="3840480" cy="493776"/>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Daily Nation (2024) reports that Nairobi's 'generosity' is specifically exploited by cartels — who intercept the money. Donors cannot tell the difference.</a:t>
            </a:r>
            <a:endParaRPr lang="en-US" sz="950" dirty="0"/>
          </a:p>
        </p:txBody>
      </p:sp>
      <p:sp>
        <p:nvSpPr>
          <p:cNvPr id="12" name="Text 10"/>
          <p:cNvSpPr/>
          <p:nvPr/>
        </p:nvSpPr>
        <p:spPr>
          <a:xfrm>
            <a:off x="4800600" y="2395728"/>
            <a:ext cx="3840480" cy="256032"/>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Organised exploitation distorts dynamics</a:t>
            </a:r>
            <a:endParaRPr lang="en-US" sz="1050" dirty="0"/>
          </a:p>
        </p:txBody>
      </p:sp>
      <p:sp>
        <p:nvSpPr>
          <p:cNvPr id="13" name="Text 11"/>
          <p:cNvSpPr/>
          <p:nvPr/>
        </p:nvSpPr>
        <p:spPr>
          <a:xfrm>
            <a:off x="4800600" y="2651760"/>
            <a:ext cx="3840480" cy="493776"/>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Handlers deploy people with disabilities, collect earnings. The cartel earns; the person on the street may earn nothing.</a:t>
            </a:r>
            <a:endParaRPr lang="en-US" sz="950" dirty="0"/>
          </a:p>
        </p:txBody>
      </p:sp>
      <p:sp>
        <p:nvSpPr>
          <p:cNvPr id="14" name="Text 12"/>
          <p:cNvSpPr/>
          <p:nvPr/>
        </p:nvSpPr>
        <p:spPr>
          <a:xfrm>
            <a:off x="4800600" y="3218688"/>
            <a:ext cx="3840480" cy="256032"/>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Giving sustains AND traps</a:t>
            </a:r>
            <a:endParaRPr lang="en-US" sz="1050" dirty="0"/>
          </a:p>
        </p:txBody>
      </p:sp>
      <p:sp>
        <p:nvSpPr>
          <p:cNvPr id="15" name="Text 13"/>
          <p:cNvSpPr/>
          <p:nvPr/>
        </p:nvSpPr>
        <p:spPr>
          <a:xfrm>
            <a:off x="4800600" y="3474720"/>
            <a:ext cx="3840480" cy="493776"/>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Giving ensures a basic income but entrenches the intersection as a viable territory. The policy challenge: how to redirect giving to structural support.</a:t>
            </a:r>
            <a:endParaRPr lang="en-US" sz="950" dirty="0"/>
          </a:p>
        </p:txBody>
      </p:sp>
      <p:sp>
        <p:nvSpPr>
          <p:cNvPr id="16" name="Text 14"/>
          <p:cNvSpPr/>
          <p:nvPr/>
        </p:nvSpPr>
        <p:spPr>
          <a:xfrm>
            <a:off x="4800600" y="4041648"/>
            <a:ext cx="3840480" cy="256032"/>
          </a:xfrm>
          <a:prstGeom prst="rect">
            <a:avLst/>
          </a:prstGeom>
          <a:noFill/>
          <a:ln/>
        </p:spPr>
        <p:txBody>
          <a:bodyPr wrap="square" rtlCol="0" anchor="ctr"/>
          <a:lstStyle/>
          <a:p>
            <a:pPr marL="0" indent="0">
              <a:buNone/>
            </a:pPr>
            <a:r>
              <a:rPr lang="en-US" sz="1050" b="1" dirty="0">
                <a:solidFill>
                  <a:srgbClr val="D4A574"/>
                </a:solidFill>
                <a:latin typeface="Trebuchet MS" pitchFamily="34" charset="0"/>
                <a:ea typeface="Trebuchet MS" pitchFamily="34" charset="-122"/>
                <a:cs typeface="Trebuchet MS" pitchFamily="34" charset="-120"/>
              </a:rPr>
              <a:t>Public embarrassment vs. moral duty</a:t>
            </a:r>
            <a:endParaRPr lang="en-US" sz="1050" dirty="0"/>
          </a:p>
        </p:txBody>
      </p:sp>
      <p:sp>
        <p:nvSpPr>
          <p:cNvPr id="17" name="Text 15"/>
          <p:cNvSpPr/>
          <p:nvPr/>
        </p:nvSpPr>
        <p:spPr>
          <a:xfrm>
            <a:off x="4800600" y="4297680"/>
            <a:ext cx="3840480" cy="493776"/>
          </a:xfrm>
          <a:prstGeom prst="rect">
            <a:avLst/>
          </a:prstGeom>
          <a:noFill/>
          <a:ln/>
        </p:spPr>
        <p:txBody>
          <a:bodyPr wrap="square" rtlCol="0" anchor="ctr"/>
          <a:lstStyle/>
          <a:p>
            <a:pPr marL="0" indent="0">
              <a:buNone/>
            </a:pPr>
            <a:r>
              <a:rPr lang="en-US" sz="950" dirty="0">
                <a:solidFill>
                  <a:srgbClr val="F5EFE6"/>
                </a:solidFill>
                <a:latin typeface="Calibri" pitchFamily="34" charset="0"/>
                <a:ea typeface="Calibri" pitchFamily="34" charset="-122"/>
                <a:cs typeface="Calibri" pitchFamily="34" charset="-120"/>
              </a:rPr>
              <a:t>Nairobi motorists face daily social pressure. Refusing to give carries social cost — especially within Ubuntu norms.</a:t>
            </a:r>
            <a:endParaRPr lang="en-US" sz="950" dirty="0"/>
          </a:p>
        </p:txBody>
      </p:sp>
      <p:sp>
        <p:nvSpPr>
          <p:cNvPr id="18" name="Text 16"/>
          <p:cNvSpPr/>
          <p:nvPr/>
        </p:nvSpPr>
        <p:spPr>
          <a:xfrm>
            <a:off x="274320" y="4919472"/>
            <a:ext cx="8595360" cy="20116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Maphumulo Community Study (2015). How and why poor people help each other. Academia.edu; Nation Africa (2024). When begging becomes lucrative hustle; The Star (2025, Aug 10). Nairobi decries surge in beggars; Kenyans.co.ke (2025)</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0EBE3"/>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A1A2E"/>
          </a:solidFill>
          <a:ln w="12700">
            <a:solidFill>
              <a:srgbClr val="1A1A2E"/>
            </a:solidFill>
            <a:prstDash val="solid"/>
          </a:ln>
        </p:spPr>
        <p:txBody>
          <a:bodyPr/>
          <a:lstStyle/>
          <a:p>
            <a:endParaRPr lang="en-US"/>
          </a:p>
        </p:txBody>
      </p:sp>
      <p:sp>
        <p:nvSpPr>
          <p:cNvPr id="3" name="Text 1"/>
          <p:cNvSpPr/>
          <p:nvPr/>
        </p:nvSpPr>
        <p:spPr>
          <a:xfrm>
            <a:off x="365760" y="109728"/>
            <a:ext cx="8412480" cy="658368"/>
          </a:xfrm>
          <a:prstGeom prst="rect">
            <a:avLst/>
          </a:prstGeom>
          <a:noFill/>
          <a:ln/>
        </p:spPr>
        <p:txBody>
          <a:bodyPr wrap="square" rtlCol="0" anchor="ctr"/>
          <a:lstStyle/>
          <a:p>
            <a:pPr marL="0" indent="0">
              <a:buNone/>
            </a:pPr>
            <a:r>
              <a:rPr lang="en-US" sz="1900" b="1" dirty="0">
                <a:solidFill>
                  <a:srgbClr val="FFFFFF"/>
                </a:solidFill>
                <a:latin typeface="Trebuchet MS" pitchFamily="34" charset="0"/>
                <a:ea typeface="Trebuchet MS" pitchFamily="34" charset="-122"/>
                <a:cs typeface="Trebuchet MS" pitchFamily="34" charset="-120"/>
              </a:rPr>
              <a:t>WHAT HAS NAIROBI TRIED? POLICY LESSONS FROM THE GLOBAL SOUTH</a:t>
            </a:r>
            <a:endParaRPr lang="en-US" sz="1900" dirty="0"/>
          </a:p>
        </p:txBody>
      </p:sp>
      <p:sp>
        <p:nvSpPr>
          <p:cNvPr id="4" name="Shape 2"/>
          <p:cNvSpPr/>
          <p:nvPr/>
        </p:nvSpPr>
        <p:spPr>
          <a:xfrm>
            <a:off x="274320" y="1051560"/>
            <a:ext cx="1664208" cy="3794760"/>
          </a:xfrm>
          <a:prstGeom prst="rect">
            <a:avLst/>
          </a:prstGeom>
          <a:solidFill>
            <a:srgbClr val="FFFFFF"/>
          </a:solidFill>
          <a:ln w="12700">
            <a:solidFill>
              <a:srgbClr val="FFFFFF"/>
            </a:solidFill>
            <a:prstDash val="solid"/>
          </a:ln>
          <a:effectLst>
            <a:outerShdw blurRad="76200" dist="25400" dir="8100000" algn="bl" rotWithShape="0">
              <a:srgbClr val="000000">
                <a:alpha val="10000"/>
              </a:srgbClr>
            </a:outerShdw>
          </a:effectLst>
        </p:spPr>
        <p:txBody>
          <a:bodyPr/>
          <a:lstStyle/>
          <a:p>
            <a:endParaRPr lang="en-US"/>
          </a:p>
        </p:txBody>
      </p:sp>
      <p:sp>
        <p:nvSpPr>
          <p:cNvPr id="5" name="Shape 3"/>
          <p:cNvSpPr/>
          <p:nvPr/>
        </p:nvSpPr>
        <p:spPr>
          <a:xfrm>
            <a:off x="274320" y="1051560"/>
            <a:ext cx="1664208" cy="256032"/>
          </a:xfrm>
          <a:prstGeom prst="rect">
            <a:avLst/>
          </a:prstGeom>
          <a:solidFill>
            <a:srgbClr val="C0392B"/>
          </a:solidFill>
          <a:ln w="12700">
            <a:solidFill>
              <a:srgbClr val="C0392B"/>
            </a:solidFill>
            <a:prstDash val="solid"/>
          </a:ln>
        </p:spPr>
        <p:txBody>
          <a:bodyPr/>
          <a:lstStyle/>
          <a:p>
            <a:endParaRPr lang="en-US"/>
          </a:p>
        </p:txBody>
      </p:sp>
      <p:sp>
        <p:nvSpPr>
          <p:cNvPr id="6" name="Text 4"/>
          <p:cNvSpPr/>
          <p:nvPr/>
        </p:nvSpPr>
        <p:spPr>
          <a:xfrm>
            <a:off x="274320" y="1051560"/>
            <a:ext cx="1664208" cy="256032"/>
          </a:xfrm>
          <a:prstGeom prst="rect">
            <a:avLst/>
          </a:prstGeom>
          <a:noFill/>
          <a:ln/>
        </p:spPr>
        <p:txBody>
          <a:bodyPr wrap="square" rtlCol="0" anchor="ctr"/>
          <a:lstStyle/>
          <a:p>
            <a:pPr marL="0" indent="0" algn="ctr">
              <a:buNone/>
            </a:pPr>
            <a:r>
              <a:rPr lang="en-US" sz="800" b="1" kern="0" spc="100" dirty="0">
                <a:solidFill>
                  <a:srgbClr val="FFFFFF"/>
                </a:solidFill>
                <a:latin typeface="Trebuchet MS" pitchFamily="34" charset="0"/>
                <a:ea typeface="Trebuchet MS" pitchFamily="34" charset="-122"/>
                <a:cs typeface="Trebuchet MS" pitchFamily="34" charset="-120"/>
              </a:rPr>
              <a:t>FAILED</a:t>
            </a:r>
            <a:endParaRPr lang="en-US" sz="800" dirty="0"/>
          </a:p>
        </p:txBody>
      </p:sp>
      <p:sp>
        <p:nvSpPr>
          <p:cNvPr id="7" name="Text 5"/>
          <p:cNvSpPr/>
          <p:nvPr/>
        </p:nvSpPr>
        <p:spPr>
          <a:xfrm>
            <a:off x="347472" y="1371600"/>
            <a:ext cx="1517904" cy="594360"/>
          </a:xfrm>
          <a:prstGeom prst="rect">
            <a:avLst/>
          </a:prstGeom>
          <a:noFill/>
          <a:ln/>
        </p:spPr>
        <p:txBody>
          <a:bodyPr wrap="square" rtlCol="0" anchor="ctr"/>
          <a:lstStyle/>
          <a:p>
            <a:pPr marL="0" indent="0">
              <a:buNone/>
            </a:pPr>
            <a:r>
              <a:rPr lang="en-US" sz="1000" b="1" dirty="0">
                <a:solidFill>
                  <a:srgbClr val="1A1A2E"/>
                </a:solidFill>
                <a:latin typeface="Trebuchet MS" pitchFamily="34" charset="0"/>
                <a:ea typeface="Trebuchet MS" pitchFamily="34" charset="-122"/>
                <a:cs typeface="Trebuchet MS" pitchFamily="34" charset="-120"/>
              </a:rPr>
              <a:t>Roundups &amp; Repatriation</a:t>
            </a:r>
            <a:endParaRPr lang="en-US" sz="1000" dirty="0"/>
          </a:p>
        </p:txBody>
      </p:sp>
      <p:sp>
        <p:nvSpPr>
          <p:cNvPr id="8" name="Text 6"/>
          <p:cNvSpPr/>
          <p:nvPr/>
        </p:nvSpPr>
        <p:spPr>
          <a:xfrm>
            <a:off x="347472" y="2029968"/>
            <a:ext cx="1517904" cy="2651760"/>
          </a:xfrm>
          <a:prstGeom prst="rect">
            <a:avLst/>
          </a:prstGeom>
          <a:noFill/>
          <a:ln/>
        </p:spPr>
        <p:txBody>
          <a:bodyPr wrap="square" rtlCol="0" anchor="t"/>
          <a:lstStyle/>
          <a:p>
            <a:pPr marL="0" indent="0">
              <a:buNone/>
            </a:pPr>
            <a:r>
              <a:rPr lang="en-US" sz="950" dirty="0">
                <a:solidFill>
                  <a:srgbClr val="444444"/>
                </a:solidFill>
                <a:latin typeface="Calibri" pitchFamily="34" charset="0"/>
                <a:ea typeface="Calibri" pitchFamily="34" charset="-122"/>
                <a:cs typeface="Calibri" pitchFamily="34" charset="-120"/>
              </a:rPr>
              <a:t>County officials remove beggars, take them to court, seek repatriation orders. Cartels bring them back within days. Authorities describe themselves as 'largely powerless.'</a:t>
            </a:r>
            <a:endParaRPr lang="en-US" sz="950" dirty="0"/>
          </a:p>
        </p:txBody>
      </p:sp>
      <p:sp>
        <p:nvSpPr>
          <p:cNvPr id="9" name="Shape 7"/>
          <p:cNvSpPr/>
          <p:nvPr/>
        </p:nvSpPr>
        <p:spPr>
          <a:xfrm>
            <a:off x="2029968" y="1051560"/>
            <a:ext cx="1664208" cy="3794760"/>
          </a:xfrm>
          <a:prstGeom prst="rect">
            <a:avLst/>
          </a:prstGeom>
          <a:solidFill>
            <a:srgbClr val="FFFFFF"/>
          </a:solidFill>
          <a:ln w="12700">
            <a:solidFill>
              <a:srgbClr val="FFFFFF"/>
            </a:solidFill>
            <a:prstDash val="solid"/>
          </a:ln>
          <a:effectLst>
            <a:outerShdw blurRad="76200" dist="25400" dir="8100000" algn="bl" rotWithShape="0">
              <a:srgbClr val="000000">
                <a:alpha val="10000"/>
              </a:srgbClr>
            </a:outerShdw>
          </a:effectLst>
        </p:spPr>
        <p:txBody>
          <a:bodyPr/>
          <a:lstStyle/>
          <a:p>
            <a:endParaRPr lang="en-US"/>
          </a:p>
        </p:txBody>
      </p:sp>
      <p:sp>
        <p:nvSpPr>
          <p:cNvPr id="10" name="Shape 8"/>
          <p:cNvSpPr/>
          <p:nvPr/>
        </p:nvSpPr>
        <p:spPr>
          <a:xfrm>
            <a:off x="2029968" y="1051560"/>
            <a:ext cx="1664208" cy="256032"/>
          </a:xfrm>
          <a:prstGeom prst="rect">
            <a:avLst/>
          </a:prstGeom>
          <a:solidFill>
            <a:srgbClr val="E07B39"/>
          </a:solidFill>
          <a:ln w="12700">
            <a:solidFill>
              <a:srgbClr val="E07B39"/>
            </a:solidFill>
            <a:prstDash val="solid"/>
          </a:ln>
        </p:spPr>
        <p:txBody>
          <a:bodyPr/>
          <a:lstStyle/>
          <a:p>
            <a:endParaRPr lang="en-US"/>
          </a:p>
        </p:txBody>
      </p:sp>
      <p:sp>
        <p:nvSpPr>
          <p:cNvPr id="11" name="Text 9"/>
          <p:cNvSpPr/>
          <p:nvPr/>
        </p:nvSpPr>
        <p:spPr>
          <a:xfrm>
            <a:off x="2029968" y="1051560"/>
            <a:ext cx="1664208" cy="256032"/>
          </a:xfrm>
          <a:prstGeom prst="rect">
            <a:avLst/>
          </a:prstGeom>
          <a:noFill/>
          <a:ln/>
        </p:spPr>
        <p:txBody>
          <a:bodyPr wrap="square" rtlCol="0" anchor="ctr"/>
          <a:lstStyle/>
          <a:p>
            <a:pPr marL="0" indent="0" algn="ctr">
              <a:buNone/>
            </a:pPr>
            <a:r>
              <a:rPr lang="en-US" sz="800" b="1" kern="0" spc="100" dirty="0">
                <a:solidFill>
                  <a:srgbClr val="FFFFFF"/>
                </a:solidFill>
                <a:latin typeface="Trebuchet MS" pitchFamily="34" charset="0"/>
                <a:ea typeface="Trebuchet MS" pitchFamily="34" charset="-122"/>
                <a:cs typeface="Trebuchet MS" pitchFamily="34" charset="-120"/>
              </a:rPr>
              <a:t>INADEQUATE</a:t>
            </a:r>
            <a:endParaRPr lang="en-US" sz="800" dirty="0"/>
          </a:p>
        </p:txBody>
      </p:sp>
      <p:sp>
        <p:nvSpPr>
          <p:cNvPr id="12" name="Text 10"/>
          <p:cNvSpPr/>
          <p:nvPr/>
        </p:nvSpPr>
        <p:spPr>
          <a:xfrm>
            <a:off x="2103120" y="1371600"/>
            <a:ext cx="1517904" cy="594360"/>
          </a:xfrm>
          <a:prstGeom prst="rect">
            <a:avLst/>
          </a:prstGeom>
          <a:noFill/>
          <a:ln/>
        </p:spPr>
        <p:txBody>
          <a:bodyPr wrap="square" rtlCol="0" anchor="ctr"/>
          <a:lstStyle/>
          <a:p>
            <a:pPr marL="0" indent="0">
              <a:buNone/>
            </a:pPr>
            <a:r>
              <a:rPr lang="en-US" sz="1000" b="1" dirty="0">
                <a:solidFill>
                  <a:srgbClr val="1A1A2E"/>
                </a:solidFill>
                <a:latin typeface="Trebuchet MS" pitchFamily="34" charset="0"/>
                <a:ea typeface="Trebuchet MS" pitchFamily="34" charset="-122"/>
                <a:cs typeface="Trebuchet MS" pitchFamily="34" charset="-120"/>
              </a:rPr>
              <a:t>Street Families Trust Fund (2003)</a:t>
            </a:r>
            <a:endParaRPr lang="en-US" sz="1000" dirty="0"/>
          </a:p>
        </p:txBody>
      </p:sp>
      <p:sp>
        <p:nvSpPr>
          <p:cNvPr id="13" name="Text 11"/>
          <p:cNvSpPr/>
          <p:nvPr/>
        </p:nvSpPr>
        <p:spPr>
          <a:xfrm>
            <a:off x="2103120" y="2029968"/>
            <a:ext cx="1517904" cy="2651760"/>
          </a:xfrm>
          <a:prstGeom prst="rect">
            <a:avLst/>
          </a:prstGeom>
          <a:noFill/>
          <a:ln/>
        </p:spPr>
        <p:txBody>
          <a:bodyPr wrap="square" rtlCol="0" anchor="t"/>
          <a:lstStyle/>
          <a:p>
            <a:pPr marL="0" indent="0">
              <a:buNone/>
            </a:pPr>
            <a:r>
              <a:rPr lang="en-US" sz="950" dirty="0">
                <a:solidFill>
                  <a:srgbClr val="444444"/>
                </a:solidFill>
                <a:latin typeface="Calibri" pitchFamily="34" charset="0"/>
                <a:ea typeface="Calibri" pitchFamily="34" charset="-122"/>
                <a:cs typeface="Calibri" pitchFamily="34" charset="-120"/>
              </a:rPr>
              <a:t>Government fund established to rehabilitate street families. Street population has grown since. Policy document described as 'largely inadequate due to institutional weaknesses.'</a:t>
            </a:r>
            <a:endParaRPr lang="en-US" sz="950" dirty="0"/>
          </a:p>
        </p:txBody>
      </p:sp>
      <p:sp>
        <p:nvSpPr>
          <p:cNvPr id="14" name="Shape 12"/>
          <p:cNvSpPr/>
          <p:nvPr/>
        </p:nvSpPr>
        <p:spPr>
          <a:xfrm>
            <a:off x="3785616" y="1051560"/>
            <a:ext cx="1664208" cy="3794760"/>
          </a:xfrm>
          <a:prstGeom prst="rect">
            <a:avLst/>
          </a:prstGeom>
          <a:solidFill>
            <a:srgbClr val="FFFFFF"/>
          </a:solidFill>
          <a:ln w="12700">
            <a:solidFill>
              <a:srgbClr val="FFFFFF"/>
            </a:solidFill>
            <a:prstDash val="solid"/>
          </a:ln>
          <a:effectLst>
            <a:outerShdw blurRad="76200" dist="25400" dir="8100000" algn="bl" rotWithShape="0">
              <a:srgbClr val="000000">
                <a:alpha val="10000"/>
              </a:srgbClr>
            </a:outerShdw>
          </a:effectLst>
        </p:spPr>
        <p:txBody>
          <a:bodyPr/>
          <a:lstStyle/>
          <a:p>
            <a:endParaRPr lang="en-US"/>
          </a:p>
        </p:txBody>
      </p:sp>
      <p:sp>
        <p:nvSpPr>
          <p:cNvPr id="15" name="Shape 13"/>
          <p:cNvSpPr/>
          <p:nvPr/>
        </p:nvSpPr>
        <p:spPr>
          <a:xfrm>
            <a:off x="3785616" y="1051560"/>
            <a:ext cx="1664208" cy="256032"/>
          </a:xfrm>
          <a:prstGeom prst="rect">
            <a:avLst/>
          </a:prstGeom>
          <a:solidFill>
            <a:srgbClr val="27AE60"/>
          </a:solidFill>
          <a:ln w="12700">
            <a:solidFill>
              <a:srgbClr val="27AE60"/>
            </a:solidFill>
            <a:prstDash val="solid"/>
          </a:ln>
        </p:spPr>
        <p:txBody>
          <a:bodyPr/>
          <a:lstStyle/>
          <a:p>
            <a:endParaRPr lang="en-US"/>
          </a:p>
        </p:txBody>
      </p:sp>
      <p:sp>
        <p:nvSpPr>
          <p:cNvPr id="16" name="Text 14"/>
          <p:cNvSpPr/>
          <p:nvPr/>
        </p:nvSpPr>
        <p:spPr>
          <a:xfrm>
            <a:off x="3785616" y="1051560"/>
            <a:ext cx="1664208" cy="256032"/>
          </a:xfrm>
          <a:prstGeom prst="rect">
            <a:avLst/>
          </a:prstGeom>
          <a:noFill/>
          <a:ln/>
        </p:spPr>
        <p:txBody>
          <a:bodyPr wrap="square" rtlCol="0" anchor="ctr"/>
          <a:lstStyle/>
          <a:p>
            <a:pPr marL="0" indent="0" algn="ctr">
              <a:buNone/>
            </a:pPr>
            <a:r>
              <a:rPr lang="en-US" sz="800" b="1" kern="0" spc="100" dirty="0">
                <a:solidFill>
                  <a:srgbClr val="FFFFFF"/>
                </a:solidFill>
                <a:latin typeface="Trebuchet MS" pitchFamily="34" charset="0"/>
                <a:ea typeface="Trebuchet MS" pitchFamily="34" charset="-122"/>
                <a:cs typeface="Trebuchet MS" pitchFamily="34" charset="-120"/>
              </a:rPr>
              <a:t>PROMISING</a:t>
            </a:r>
            <a:endParaRPr lang="en-US" sz="800" dirty="0"/>
          </a:p>
        </p:txBody>
      </p:sp>
      <p:sp>
        <p:nvSpPr>
          <p:cNvPr id="17" name="Text 15"/>
          <p:cNvSpPr/>
          <p:nvPr/>
        </p:nvSpPr>
        <p:spPr>
          <a:xfrm>
            <a:off x="3858768" y="1371600"/>
            <a:ext cx="1517904" cy="594360"/>
          </a:xfrm>
          <a:prstGeom prst="rect">
            <a:avLst/>
          </a:prstGeom>
          <a:noFill/>
          <a:ln/>
        </p:spPr>
        <p:txBody>
          <a:bodyPr wrap="square" rtlCol="0" anchor="ctr"/>
          <a:lstStyle/>
          <a:p>
            <a:pPr marL="0" indent="0">
              <a:buNone/>
            </a:pPr>
            <a:r>
              <a:rPr lang="en-US" sz="1000" b="1" dirty="0">
                <a:solidFill>
                  <a:srgbClr val="1A1A2E"/>
                </a:solidFill>
                <a:latin typeface="Trebuchet MS" pitchFamily="34" charset="0"/>
                <a:ea typeface="Trebuchet MS" pitchFamily="34" charset="-122"/>
                <a:cs typeface="Trebuchet MS" pitchFamily="34" charset="-120"/>
              </a:rPr>
              <a:t>Mathare / Slum Soccer Model</a:t>
            </a:r>
            <a:endParaRPr lang="en-US" sz="1000" dirty="0"/>
          </a:p>
        </p:txBody>
      </p:sp>
      <p:sp>
        <p:nvSpPr>
          <p:cNvPr id="18" name="Text 16"/>
          <p:cNvSpPr/>
          <p:nvPr/>
        </p:nvSpPr>
        <p:spPr>
          <a:xfrm>
            <a:off x="3858768" y="2029968"/>
            <a:ext cx="1517904" cy="2651760"/>
          </a:xfrm>
          <a:prstGeom prst="rect">
            <a:avLst/>
          </a:prstGeom>
          <a:noFill/>
          <a:ln/>
        </p:spPr>
        <p:txBody>
          <a:bodyPr wrap="square" rtlCol="0" anchor="t"/>
          <a:lstStyle/>
          <a:p>
            <a:pPr marL="0" indent="0">
              <a:buNone/>
            </a:pPr>
            <a:r>
              <a:rPr lang="en-US" sz="950" dirty="0">
                <a:solidFill>
                  <a:srgbClr val="444444"/>
                </a:solidFill>
                <a:latin typeface="Calibri" pitchFamily="34" charset="0"/>
                <a:ea typeface="Calibri" pitchFamily="34" charset="-122"/>
                <a:cs typeface="Calibri" pitchFamily="34" charset="-120"/>
              </a:rPr>
              <a:t>MECYG, Mathare Empire youth-built infrastructure that provides recognition, status, and income alternatives - without requiring the state. Sustained for 25+ years.</a:t>
            </a:r>
            <a:endParaRPr lang="en-US" sz="950" dirty="0"/>
          </a:p>
        </p:txBody>
      </p:sp>
      <p:sp>
        <p:nvSpPr>
          <p:cNvPr id="19" name="Shape 17"/>
          <p:cNvSpPr/>
          <p:nvPr/>
        </p:nvSpPr>
        <p:spPr>
          <a:xfrm>
            <a:off x="5541264" y="1051560"/>
            <a:ext cx="1664208" cy="3794760"/>
          </a:xfrm>
          <a:prstGeom prst="rect">
            <a:avLst/>
          </a:prstGeom>
          <a:solidFill>
            <a:srgbClr val="FFFFFF"/>
          </a:solidFill>
          <a:ln w="12700">
            <a:solidFill>
              <a:srgbClr val="FFFFFF"/>
            </a:solidFill>
            <a:prstDash val="solid"/>
          </a:ln>
          <a:effectLst>
            <a:outerShdw blurRad="76200" dist="25400" dir="8100000" algn="bl" rotWithShape="0">
              <a:srgbClr val="000000">
                <a:alpha val="10000"/>
              </a:srgbClr>
            </a:outerShdw>
          </a:effectLst>
        </p:spPr>
        <p:txBody>
          <a:bodyPr/>
          <a:lstStyle/>
          <a:p>
            <a:endParaRPr lang="en-US"/>
          </a:p>
        </p:txBody>
      </p:sp>
      <p:sp>
        <p:nvSpPr>
          <p:cNvPr id="20" name="Shape 18"/>
          <p:cNvSpPr/>
          <p:nvPr/>
        </p:nvSpPr>
        <p:spPr>
          <a:xfrm>
            <a:off x="5541264" y="1051560"/>
            <a:ext cx="1664208" cy="256032"/>
          </a:xfrm>
          <a:prstGeom prst="rect">
            <a:avLst/>
          </a:prstGeom>
          <a:solidFill>
            <a:srgbClr val="E07B39"/>
          </a:solidFill>
          <a:ln w="12700">
            <a:solidFill>
              <a:srgbClr val="E07B39"/>
            </a:solidFill>
            <a:prstDash val="solid"/>
          </a:ln>
        </p:spPr>
        <p:txBody>
          <a:bodyPr/>
          <a:lstStyle/>
          <a:p>
            <a:endParaRPr lang="en-US"/>
          </a:p>
        </p:txBody>
      </p:sp>
      <p:sp>
        <p:nvSpPr>
          <p:cNvPr id="21" name="Text 19"/>
          <p:cNvSpPr/>
          <p:nvPr/>
        </p:nvSpPr>
        <p:spPr>
          <a:xfrm>
            <a:off x="5541264" y="1051560"/>
            <a:ext cx="1664208" cy="256032"/>
          </a:xfrm>
          <a:prstGeom prst="rect">
            <a:avLst/>
          </a:prstGeom>
          <a:noFill/>
          <a:ln/>
        </p:spPr>
        <p:txBody>
          <a:bodyPr wrap="square" rtlCol="0" anchor="ctr"/>
          <a:lstStyle/>
          <a:p>
            <a:pPr marL="0" indent="0" algn="ctr">
              <a:buNone/>
            </a:pPr>
            <a:r>
              <a:rPr lang="en-US" sz="800" b="1" kern="0" spc="100" dirty="0">
                <a:solidFill>
                  <a:srgbClr val="FFFFFF"/>
                </a:solidFill>
                <a:latin typeface="Trebuchet MS" pitchFamily="34" charset="0"/>
                <a:ea typeface="Trebuchet MS" pitchFamily="34" charset="-122"/>
                <a:cs typeface="Trebuchet MS" pitchFamily="34" charset="-120"/>
              </a:rPr>
              <a:t>ONGOING</a:t>
            </a:r>
            <a:endParaRPr lang="en-US" sz="800" dirty="0"/>
          </a:p>
        </p:txBody>
      </p:sp>
      <p:sp>
        <p:nvSpPr>
          <p:cNvPr id="22" name="Text 20"/>
          <p:cNvSpPr/>
          <p:nvPr/>
        </p:nvSpPr>
        <p:spPr>
          <a:xfrm>
            <a:off x="5614416" y="1371600"/>
            <a:ext cx="1517904" cy="594360"/>
          </a:xfrm>
          <a:prstGeom prst="rect">
            <a:avLst/>
          </a:prstGeom>
          <a:noFill/>
          <a:ln/>
        </p:spPr>
        <p:txBody>
          <a:bodyPr wrap="square" rtlCol="0" anchor="ctr"/>
          <a:lstStyle/>
          <a:p>
            <a:pPr marL="0" indent="0">
              <a:buNone/>
            </a:pPr>
            <a:r>
              <a:rPr lang="en-US" sz="1000" b="1" dirty="0">
                <a:solidFill>
                  <a:srgbClr val="1A1A2E"/>
                </a:solidFill>
                <a:latin typeface="Trebuchet MS" pitchFamily="34" charset="0"/>
                <a:ea typeface="Trebuchet MS" pitchFamily="34" charset="-122"/>
                <a:cs typeface="Trebuchet MS" pitchFamily="34" charset="-120"/>
              </a:rPr>
              <a:t>2025 Cartel Surveillance Drive</a:t>
            </a:r>
            <a:endParaRPr lang="en-US" sz="1000" dirty="0"/>
          </a:p>
        </p:txBody>
      </p:sp>
      <p:sp>
        <p:nvSpPr>
          <p:cNvPr id="23" name="Text 21"/>
          <p:cNvSpPr/>
          <p:nvPr/>
        </p:nvSpPr>
        <p:spPr>
          <a:xfrm>
            <a:off x="5614416" y="2029968"/>
            <a:ext cx="1517904" cy="2651760"/>
          </a:xfrm>
          <a:prstGeom prst="rect">
            <a:avLst/>
          </a:prstGeom>
          <a:noFill/>
          <a:ln/>
        </p:spPr>
        <p:txBody>
          <a:bodyPr wrap="square" rtlCol="0" anchor="t"/>
          <a:lstStyle/>
          <a:p>
            <a:pPr marL="0" indent="0">
              <a:buNone/>
            </a:pPr>
            <a:r>
              <a:rPr lang="en-US" sz="950" dirty="0">
                <a:solidFill>
                  <a:srgbClr val="444444"/>
                </a:solidFill>
                <a:latin typeface="Calibri" pitchFamily="34" charset="0"/>
                <a:ea typeface="Calibri" pitchFamily="34" charset="-122"/>
                <a:cs typeface="Calibri" pitchFamily="34" charset="-120"/>
              </a:rPr>
              <a:t>Nairobi County targeting syndicates deploying disabled persons. </a:t>
            </a:r>
            <a:br>
              <a:rPr lang="en-US" sz="950" dirty="0">
                <a:solidFill>
                  <a:srgbClr val="444444"/>
                </a:solidFill>
                <a:latin typeface="Calibri" pitchFamily="34" charset="0"/>
                <a:ea typeface="Calibri" pitchFamily="34" charset="-122"/>
                <a:cs typeface="Calibri" pitchFamily="34" charset="-120"/>
              </a:rPr>
            </a:br>
            <a:br>
              <a:rPr lang="en-US" sz="950" dirty="0">
                <a:solidFill>
                  <a:srgbClr val="444444"/>
                </a:solidFill>
                <a:latin typeface="Calibri" pitchFamily="34" charset="0"/>
                <a:ea typeface="Calibri" pitchFamily="34" charset="-122"/>
                <a:cs typeface="Calibri" pitchFamily="34" charset="-120"/>
              </a:rPr>
            </a:br>
            <a:r>
              <a:rPr lang="en-US" sz="950" dirty="0">
                <a:solidFill>
                  <a:srgbClr val="444444"/>
                </a:solidFill>
                <a:latin typeface="Calibri" pitchFamily="34" charset="0"/>
                <a:ea typeface="Calibri" pitchFamily="34" charset="-122"/>
                <a:cs typeface="Calibri" pitchFamily="34" charset="-120"/>
              </a:rPr>
              <a:t>Public awareness campaign. No housing or income component — structural gap remains.</a:t>
            </a:r>
            <a:endParaRPr lang="en-US" sz="950" dirty="0"/>
          </a:p>
        </p:txBody>
      </p:sp>
      <p:sp>
        <p:nvSpPr>
          <p:cNvPr id="24" name="Shape 22"/>
          <p:cNvSpPr/>
          <p:nvPr/>
        </p:nvSpPr>
        <p:spPr>
          <a:xfrm>
            <a:off x="7296912" y="1051560"/>
            <a:ext cx="1664208" cy="3794760"/>
          </a:xfrm>
          <a:prstGeom prst="rect">
            <a:avLst/>
          </a:prstGeom>
          <a:solidFill>
            <a:srgbClr val="FFFFFF"/>
          </a:solidFill>
          <a:ln w="12700">
            <a:solidFill>
              <a:srgbClr val="FFFFFF"/>
            </a:solidFill>
            <a:prstDash val="solid"/>
          </a:ln>
          <a:effectLst>
            <a:outerShdw blurRad="76200" dist="25400" dir="8100000" algn="bl" rotWithShape="0">
              <a:srgbClr val="000000">
                <a:alpha val="10000"/>
              </a:srgbClr>
            </a:outerShdw>
          </a:effectLst>
        </p:spPr>
        <p:txBody>
          <a:bodyPr/>
          <a:lstStyle/>
          <a:p>
            <a:endParaRPr lang="en-US"/>
          </a:p>
        </p:txBody>
      </p:sp>
      <p:sp>
        <p:nvSpPr>
          <p:cNvPr id="25" name="Shape 23"/>
          <p:cNvSpPr/>
          <p:nvPr/>
        </p:nvSpPr>
        <p:spPr>
          <a:xfrm>
            <a:off x="7296912" y="1051560"/>
            <a:ext cx="1664208" cy="256032"/>
          </a:xfrm>
          <a:prstGeom prst="rect">
            <a:avLst/>
          </a:prstGeom>
          <a:solidFill>
            <a:srgbClr val="27AE60"/>
          </a:solidFill>
          <a:ln w="12700">
            <a:solidFill>
              <a:srgbClr val="27AE60"/>
            </a:solidFill>
            <a:prstDash val="solid"/>
          </a:ln>
        </p:spPr>
        <p:txBody>
          <a:bodyPr/>
          <a:lstStyle/>
          <a:p>
            <a:endParaRPr lang="en-US"/>
          </a:p>
        </p:txBody>
      </p:sp>
      <p:sp>
        <p:nvSpPr>
          <p:cNvPr id="26" name="Text 24"/>
          <p:cNvSpPr/>
          <p:nvPr/>
        </p:nvSpPr>
        <p:spPr>
          <a:xfrm>
            <a:off x="7296912" y="1051560"/>
            <a:ext cx="1664208" cy="256032"/>
          </a:xfrm>
          <a:prstGeom prst="rect">
            <a:avLst/>
          </a:prstGeom>
          <a:noFill/>
          <a:ln/>
        </p:spPr>
        <p:txBody>
          <a:bodyPr wrap="square" rtlCol="0" anchor="ctr"/>
          <a:lstStyle/>
          <a:p>
            <a:pPr marL="0" indent="0" algn="ctr">
              <a:buNone/>
            </a:pPr>
            <a:r>
              <a:rPr lang="en-US" sz="800" b="1" kern="0" spc="100" dirty="0">
                <a:solidFill>
                  <a:srgbClr val="FFFFFF"/>
                </a:solidFill>
                <a:latin typeface="Trebuchet MS" pitchFamily="34" charset="0"/>
                <a:ea typeface="Trebuchet MS" pitchFamily="34" charset="-122"/>
                <a:cs typeface="Trebuchet MS" pitchFamily="34" charset="-120"/>
              </a:rPr>
              <a:t>EVIDENCE-BASED</a:t>
            </a:r>
            <a:endParaRPr lang="en-US" sz="800" dirty="0"/>
          </a:p>
        </p:txBody>
      </p:sp>
      <p:sp>
        <p:nvSpPr>
          <p:cNvPr id="27" name="Text 25"/>
          <p:cNvSpPr/>
          <p:nvPr/>
        </p:nvSpPr>
        <p:spPr>
          <a:xfrm>
            <a:off x="7370064" y="1371600"/>
            <a:ext cx="1517904" cy="594360"/>
          </a:xfrm>
          <a:prstGeom prst="rect">
            <a:avLst/>
          </a:prstGeom>
          <a:noFill/>
          <a:ln/>
        </p:spPr>
        <p:txBody>
          <a:bodyPr wrap="square" rtlCol="0" anchor="ctr"/>
          <a:lstStyle/>
          <a:p>
            <a:pPr marL="0" indent="0">
              <a:buNone/>
            </a:pPr>
            <a:r>
              <a:rPr lang="en-US" sz="1000" b="1" dirty="0">
                <a:solidFill>
                  <a:srgbClr val="1A1A2E"/>
                </a:solidFill>
                <a:latin typeface="Trebuchet MS" pitchFamily="34" charset="0"/>
                <a:ea typeface="Trebuchet MS" pitchFamily="34" charset="-122"/>
                <a:cs typeface="Trebuchet MS" pitchFamily="34" charset="-120"/>
              </a:rPr>
              <a:t>Reintegration + Community (Meru, 2023)</a:t>
            </a:r>
            <a:endParaRPr lang="en-US" sz="1000" dirty="0"/>
          </a:p>
        </p:txBody>
      </p:sp>
      <p:sp>
        <p:nvSpPr>
          <p:cNvPr id="28" name="Text 26"/>
          <p:cNvSpPr/>
          <p:nvPr/>
        </p:nvSpPr>
        <p:spPr>
          <a:xfrm>
            <a:off x="7370064" y="2029968"/>
            <a:ext cx="1517904" cy="2651760"/>
          </a:xfrm>
          <a:prstGeom prst="rect">
            <a:avLst/>
          </a:prstGeom>
          <a:noFill/>
          <a:ln/>
        </p:spPr>
        <p:txBody>
          <a:bodyPr wrap="square" rtlCol="0" anchor="t"/>
          <a:lstStyle/>
          <a:p>
            <a:pPr marL="0" indent="0">
              <a:buNone/>
            </a:pPr>
            <a:r>
              <a:rPr lang="en-US" sz="950" dirty="0">
                <a:solidFill>
                  <a:srgbClr val="444444"/>
                </a:solidFill>
                <a:latin typeface="Calibri" pitchFamily="34" charset="0"/>
                <a:ea typeface="Calibri" pitchFamily="34" charset="-122"/>
                <a:cs typeface="Calibri" pitchFamily="34" charset="-120"/>
              </a:rPr>
              <a:t>Flourishing Community model: rescue + reintegration + family empowerment.  </a:t>
            </a:r>
            <a:endParaRPr lang="en-US" sz="950" dirty="0"/>
          </a:p>
        </p:txBody>
      </p:sp>
      <p:sp>
        <p:nvSpPr>
          <p:cNvPr id="29" name="Text 27"/>
          <p:cNvSpPr/>
          <p:nvPr/>
        </p:nvSpPr>
        <p:spPr>
          <a:xfrm>
            <a:off x="274320" y="4919472"/>
            <a:ext cx="8595360" cy="201168"/>
          </a:xfrm>
          <a:prstGeom prst="rect">
            <a:avLst/>
          </a:prstGeom>
          <a:noFill/>
          <a:ln/>
        </p:spPr>
        <p:txBody>
          <a:bodyPr wrap="square" rtlCol="0" anchor="ctr"/>
          <a:lstStyle/>
          <a:p>
            <a:pPr marL="0" indent="0">
              <a:buNone/>
            </a:pPr>
            <a:r>
              <a:rPr lang="en-US" sz="750" dirty="0">
                <a:solidFill>
                  <a:srgbClr val="9CA3AF"/>
                </a:solidFill>
                <a:latin typeface="Calibri" pitchFamily="34" charset="0"/>
                <a:ea typeface="Calibri" pitchFamily="34" charset="-122"/>
                <a:cs typeface="Calibri" pitchFamily="34" charset="-120"/>
              </a:rPr>
              <a:t>Nation Africa (2024); Kenyans.co.ke (2025); The Star (2025, Aug 10); PMC (2023). Flourishing Community model. PMC10482225; Amoah &amp; Nyamekye (2022). Participatory Strategies, Mathare Sub-County</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541</TotalTime>
  <Words>2229</Words>
  <Application>Microsoft Macintosh PowerPoint</Application>
  <PresentationFormat>On-screen Show (16:9)</PresentationFormat>
  <Paragraphs>182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Panhandling at Urban Intersections — The Nairobi Lens</dc:title>
  <dc:subject>PptxGenJS Presentation</dc:subject>
  <dc:creator>PptxGenJS</dc:creator>
  <cp:lastModifiedBy>Douglas Ragan</cp:lastModifiedBy>
  <cp:revision>8</cp:revision>
  <dcterms:created xsi:type="dcterms:W3CDTF">2026-04-30T08:58:05Z</dcterms:created>
  <dcterms:modified xsi:type="dcterms:W3CDTF">2026-04-30T18:00:51Z</dcterms:modified>
</cp:coreProperties>
</file>