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73" r:id="rId4"/>
    <p:sldId id="257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7" r:id="rId13"/>
    <p:sldId id="266" r:id="rId14"/>
    <p:sldId id="268" r:id="rId15"/>
    <p:sldId id="269" r:id="rId16"/>
    <p:sldId id="270" r:id="rId17"/>
    <p:sldId id="271" r:id="rId18"/>
    <p:sldId id="272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22"/>
    <p:restoredTop sz="94726"/>
  </p:normalViewPr>
  <p:slideViewPr>
    <p:cSldViewPr snapToGrid="0">
      <p:cViewPr varScale="1">
        <p:scale>
          <a:sx n="116" d="100"/>
          <a:sy n="116" d="100"/>
        </p:scale>
        <p:origin x="24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86A9BF-0166-FE7F-E4CF-93CE6C607A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="1" i="0">
                <a:latin typeface="Avenir Next Condensed Demi Bold" panose="020B0506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2B9F87-E1BE-D3D9-D6FE-9900250BF5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3776A7-75D6-8F66-8377-17137454E9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758EF-EEE1-D84F-BF6C-F50A94DC0D6F}" type="datetimeFigureOut">
              <a:rPr lang="en-US" smtClean="0"/>
              <a:t>4/30/26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5F8974-B2BD-9002-FAC4-CA5D537F3B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6FC7DE-EAE5-B65F-E607-329D4FEC24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ED319-A62C-FE4C-9762-69C87E153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806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FB5D44-FB84-A47F-D77B-C266648C29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21E060B-732C-8343-B5BA-B19729F750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97FC03-AD7A-6D46-25D6-FF8CE58B98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758EF-EEE1-D84F-BF6C-F50A94DC0D6F}" type="datetimeFigureOut">
              <a:rPr lang="en-US" smtClean="0"/>
              <a:t>4/30/26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739591-C5C1-9E71-BA81-FA415098F2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7187BF-B90E-8DAF-2D5B-1EF78AA408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ED319-A62C-FE4C-9762-69C87E153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237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00C1F2E-7721-53F9-69E6-4CA6833B2C8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0543F46-C2CD-3619-01F2-0BCE72E392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3E4831-DF23-B134-541C-D334043D18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758EF-EEE1-D84F-BF6C-F50A94DC0D6F}" type="datetimeFigureOut">
              <a:rPr lang="en-US" smtClean="0"/>
              <a:t>4/30/26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FB3EF4-084C-7354-C0E3-8EAD5D12BB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919BF1-3C6F-D4E4-4866-7122C39C2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ED319-A62C-FE4C-9762-69C87E153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307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0EFBAC-58B3-D7D7-68C3-CBB54549A3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 i="0">
                <a:latin typeface="Avenir Next Condensed Demi Bold" panose="020B0506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C115F1-1DBA-CBB6-999D-D60F5F4F97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b="1" i="0">
                <a:latin typeface="Avenir Next Condensed Demi Bold" panose="020B0506020202020204" pitchFamily="34" charset="0"/>
              </a:defRPr>
            </a:lvl1pPr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14F267-DD2E-FEA2-39EE-68C406091B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758EF-EEE1-D84F-BF6C-F50A94DC0D6F}" type="datetimeFigureOut">
              <a:rPr lang="en-US" smtClean="0"/>
              <a:t>4/30/26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B0F3A2-932E-91B4-EC3B-F87DAA6226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A09141-599C-D0AA-B642-951D00D0F7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ED319-A62C-FE4C-9762-69C87E153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521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F6B194-0F60-EC34-AF60-3C8C28B100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62290C-491D-24D0-66F9-ADDACD54D2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D8F948-8C15-6192-92D0-6D8B21E070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758EF-EEE1-D84F-BF6C-F50A94DC0D6F}" type="datetimeFigureOut">
              <a:rPr lang="en-US" smtClean="0"/>
              <a:t>4/30/26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2E4EF9-B9EE-F152-064D-3D5F14D3E7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E3CC7-80A1-CDC4-1399-94B5FB33DB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ED319-A62C-FE4C-9762-69C87E153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710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EFC914-FFED-9153-B776-57227412F1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8D9365-7D95-F447-4C8D-0E909D5101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7B72323-5DFC-F4BA-5A19-96D477D9C4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7537B0-CB43-FC23-D935-768BB2F80A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758EF-EEE1-D84F-BF6C-F50A94DC0D6F}" type="datetimeFigureOut">
              <a:rPr lang="en-US" smtClean="0"/>
              <a:t>4/30/26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809205-E862-9D0F-A90B-6623B47458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F83D28-C590-7D98-FD23-D41D7462E1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ED319-A62C-FE4C-9762-69C87E153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2547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C8A49E-A7FE-3A66-A8B9-E425C54823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E757C1-AEFD-2AAD-7FEE-332D5D331B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9C1287-51A8-88C6-9F46-92752610FD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5F5C2F2-DA39-EDEC-BB9E-3EFC8A711B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BA21CC0-D608-CB4A-46C8-CA2FDC94FC5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AE98514-1F26-5130-A864-EE356D00F7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758EF-EEE1-D84F-BF6C-F50A94DC0D6F}" type="datetimeFigureOut">
              <a:rPr lang="en-US" smtClean="0"/>
              <a:t>4/30/26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99111E7-6ED7-0F4F-07B7-F89EF7240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4C0DBE5-92FE-390E-5863-9AB35C028C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ED319-A62C-FE4C-9762-69C87E153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4371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42A95B-40D5-50DE-41E7-7F731EE6E4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BB13D39-9FFC-6E7E-FB25-5B9CC2BA0C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758EF-EEE1-D84F-BF6C-F50A94DC0D6F}" type="datetimeFigureOut">
              <a:rPr lang="en-US" smtClean="0"/>
              <a:t>4/30/26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D516166-334F-1016-1121-AC35A6EA9B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F81C94-8FB3-7F77-6EC0-3012976EA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ED319-A62C-FE4C-9762-69C87E153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785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16C703F-C23E-6531-4EE6-51A53EAFD6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758EF-EEE1-D84F-BF6C-F50A94DC0D6F}" type="datetimeFigureOut">
              <a:rPr lang="en-US" smtClean="0"/>
              <a:t>4/30/26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55037AB-2A7E-B3E2-2872-8C16D1A3E4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FABA59-3475-A38C-B348-903D399D3F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ED319-A62C-FE4C-9762-69C87E153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6237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D6C080-D966-E4C0-8356-1C9AC0BA7C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1E9DBF-FDD1-2572-2230-A6187F81B4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E4BCAE-A3C8-CA5C-4E40-7773BA1CC6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67E9B2-124D-EFF5-2A08-C0773DC54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758EF-EEE1-D84F-BF6C-F50A94DC0D6F}" type="datetimeFigureOut">
              <a:rPr lang="en-US" smtClean="0"/>
              <a:t>4/30/26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E83C98-5A3E-0B45-EAD7-63F8FD784A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C5A3D6-351F-09A3-A829-6B070FFEA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ED319-A62C-FE4C-9762-69C87E153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0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41A5FC-52EE-BAF0-DCC6-9345585835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BED622A-FEE1-CC8C-F036-6BFE703A7B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F66617-EDF7-5134-4633-8337AAC5DA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637A42-A5A3-6474-01FF-E3F8999AA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758EF-EEE1-D84F-BF6C-F50A94DC0D6F}" type="datetimeFigureOut">
              <a:rPr lang="en-US" smtClean="0"/>
              <a:t>4/30/26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229729-5A9F-8292-E66F-D0E8073561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157FFF-DBC5-1695-E583-59A3775C13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ED319-A62C-FE4C-9762-69C87E153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2425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819BA3D-6B19-274E-9359-16FF7B92B3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AD3F2F-FCC2-EC70-D773-E55752BB02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1784F8-4D9F-EC23-0BEB-D67345F86B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A6758EF-EEE1-D84F-BF6C-F50A94DC0D6F}" type="datetimeFigureOut">
              <a:rPr lang="en-US" smtClean="0"/>
              <a:t>4/30/26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CDAE5D-66F4-A9F3-7CC5-D8FD9BB198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DA301B-D76E-25D6-18F9-0AFD098842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0AED319-A62C-FE4C-9762-69C87E153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219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11B585-9514-B87C-1C5A-5FC890011D6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Red Lights and Hard Realities: </a:t>
            </a:r>
            <a:br>
              <a:rPr lang="en-US" sz="4000" dirty="0"/>
            </a:br>
            <a:r>
              <a:rPr lang="en-US" sz="4000" b="0" dirty="0">
                <a:latin typeface="Avenir Next Condensed" panose="020B0506020202020204" pitchFamily="34" charset="0"/>
              </a:rPr>
              <a:t>Understanding Panhandling at Intersections</a:t>
            </a:r>
            <a:r>
              <a:rPr lang="en-CA" sz="4000" b="0" dirty="0">
                <a:effectLst/>
                <a:latin typeface="Avenir Next Condensed" panose="020B0506020202020204" pitchFamily="34" charset="0"/>
              </a:rPr>
              <a:t> </a:t>
            </a:r>
            <a:endParaRPr lang="en-US" sz="4000" b="0" dirty="0">
              <a:latin typeface="Avenir Next Condensed" panose="020B0506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6731FAD-E723-36A8-4939-5505495672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79875"/>
            <a:ext cx="9144000" cy="1655762"/>
          </a:xfrm>
        </p:spPr>
        <p:txBody>
          <a:bodyPr>
            <a:normAutofit/>
          </a:bodyPr>
          <a:lstStyle/>
          <a:p>
            <a:r>
              <a:rPr lang="en-US" sz="1800" dirty="0"/>
              <a:t>Benjamin Gianni</a:t>
            </a:r>
          </a:p>
          <a:p>
            <a:r>
              <a:rPr lang="en-US" sz="1800" dirty="0"/>
              <a:t>Carleton University</a:t>
            </a:r>
          </a:p>
        </p:txBody>
      </p:sp>
    </p:spTree>
    <p:extLst>
      <p:ext uri="{BB962C8B-B14F-4D97-AF65-F5344CB8AC3E}">
        <p14:creationId xmlns:p14="http://schemas.microsoft.com/office/powerpoint/2010/main" val="37294155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9794F1-3057-3BD7-094B-A06652BD0E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ACB7BBEE-CB1F-1EE7-7783-7E2C88923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CA" sz="2800" dirty="0"/>
              <a:t>why </a:t>
            </a:r>
            <a:r>
              <a:rPr lang="en-CA" sz="2800" dirty="0">
                <a:solidFill>
                  <a:srgbClr val="C00000"/>
                </a:solidFill>
              </a:rPr>
              <a:t>intersections?</a:t>
            </a:r>
            <a:endParaRPr lang="en-US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6074FF8-41D3-3C18-E179-3DE07588A096}"/>
              </a:ext>
            </a:extLst>
          </p:cNvPr>
          <p:cNvSpPr txBox="1"/>
          <p:nvPr/>
        </p:nvSpPr>
        <p:spPr>
          <a:xfrm>
            <a:off x="3265718" y="2197893"/>
            <a:ext cx="6415315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CA" sz="2400" b="1" dirty="0">
                <a:latin typeface="Calibri" panose="020F0502020204030204" pitchFamily="34" charset="0"/>
                <a:cs typeface="Calibri" panose="020F0502020204030204" pitchFamily="34" charset="0"/>
              </a:rPr>
              <a:t>high visibility </a:t>
            </a:r>
            <a:r>
              <a:rPr lang="en-CA" sz="2400" dirty="0">
                <a:latin typeface="Calibri" panose="020F0502020204030204" pitchFamily="34" charset="0"/>
                <a:cs typeface="Calibri" panose="020F0502020204030204" pitchFamily="34" charset="0"/>
              </a:rPr>
              <a:t>and a </a:t>
            </a:r>
            <a:r>
              <a:rPr lang="en-CA" sz="2400" b="1" dirty="0">
                <a:latin typeface="Calibri" panose="020F0502020204030204" pitchFamily="34" charset="0"/>
                <a:cs typeface="Calibri" panose="020F0502020204030204" pitchFamily="34" charset="0"/>
              </a:rPr>
              <a:t>steady flow of potential donors</a:t>
            </a:r>
            <a:r>
              <a:rPr lang="en-CA" sz="2400" b="1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CA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”</a:t>
            </a:r>
            <a:r>
              <a:rPr lang="en-CA" sz="2400" b="1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captive audience</a:t>
            </a:r>
            <a:r>
              <a:rPr lang="en-CA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” when cars are stopped at </a:t>
            </a:r>
            <a:r>
              <a:rPr lang="en-CA" sz="2400" dirty="0">
                <a:latin typeface="Calibri" panose="020F0502020204030204" pitchFamily="34" charset="0"/>
                <a:cs typeface="Calibri" panose="020F0502020204030204" pitchFamily="34" charset="0"/>
              </a:rPr>
              <a:t>red lights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CA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potentially more </a:t>
            </a:r>
            <a:r>
              <a:rPr lang="en-CA" sz="2400" b="1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lucrative</a:t>
            </a:r>
            <a:r>
              <a:rPr lang="en-CA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than other locations</a:t>
            </a:r>
          </a:p>
        </p:txBody>
      </p:sp>
    </p:spTree>
    <p:extLst>
      <p:ext uri="{BB962C8B-B14F-4D97-AF65-F5344CB8AC3E}">
        <p14:creationId xmlns:p14="http://schemas.microsoft.com/office/powerpoint/2010/main" val="26694103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19C464-8739-B112-31AB-C4A473C4C1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9E46D4FE-85D4-9E7A-CF06-F4164EFB0C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CA" sz="2800" dirty="0">
                <a:solidFill>
                  <a:srgbClr val="C00000"/>
                </a:solidFill>
              </a:rPr>
              <a:t>enforcement</a:t>
            </a:r>
            <a:r>
              <a:rPr lang="en-CA" sz="2800" dirty="0"/>
              <a:t> in practice</a:t>
            </a:r>
            <a:endParaRPr lang="en-US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7787362-774B-C125-0A2D-80F3E86DF1EA}"/>
              </a:ext>
            </a:extLst>
          </p:cNvPr>
          <p:cNvSpPr txBox="1"/>
          <p:nvPr/>
        </p:nvSpPr>
        <p:spPr>
          <a:xfrm>
            <a:off x="3265718" y="2197893"/>
            <a:ext cx="6415315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CA" sz="2400" dirty="0">
                <a:latin typeface="Calibri" panose="020F0502020204030204" pitchFamily="34" charset="0"/>
                <a:cs typeface="Calibri" panose="020F0502020204030204" pitchFamily="34" charset="0"/>
              </a:rPr>
              <a:t>provincial rather than criminal offence -- does not lead to arrest or criminal record.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CA" sz="2400" dirty="0">
                <a:latin typeface="Calibri" panose="020F0502020204030204" pitchFamily="34" charset="0"/>
                <a:cs typeface="Calibri" panose="020F0502020204030204" pitchFamily="34" charset="0"/>
              </a:rPr>
              <a:t>enforcement is </a:t>
            </a:r>
            <a:r>
              <a:rPr lang="en-CA" sz="2400" b="1" dirty="0">
                <a:latin typeface="Avenir Next Condensed Demi Bold" panose="020B0506020202020204" pitchFamily="34" charset="0"/>
                <a:cs typeface="Calibri" panose="020F0502020204030204" pitchFamily="34" charset="0"/>
              </a:rPr>
              <a:t>complaint-driven </a:t>
            </a:r>
            <a:r>
              <a:rPr lang="en-CA" sz="2400" dirty="0">
                <a:latin typeface="Calibri" panose="020F0502020204030204" pitchFamily="34" charset="0"/>
                <a:cs typeface="Calibri" panose="020F0502020204030204" pitchFamily="34" charset="0"/>
              </a:rPr>
              <a:t>and </a:t>
            </a:r>
            <a:r>
              <a:rPr lang="en-CA" sz="2400" b="1" dirty="0">
                <a:latin typeface="Avenir Next Condensed Demi Bold" panose="020B0506020202020204" pitchFamily="34" charset="0"/>
                <a:cs typeface="Calibri" panose="020F0502020204030204" pitchFamily="34" charset="0"/>
              </a:rPr>
              <a:t>discretionary</a:t>
            </a:r>
            <a:r>
              <a:rPr lang="en-CA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CA" sz="2400" dirty="0">
                <a:latin typeface="Calibri" panose="020F0502020204030204" pitchFamily="34" charset="0"/>
                <a:cs typeface="Calibri" panose="020F0502020204030204" pitchFamily="34" charset="0"/>
              </a:rPr>
              <a:t>warnings first, with fines used selectively.</a:t>
            </a:r>
          </a:p>
        </p:txBody>
      </p:sp>
    </p:spTree>
    <p:extLst>
      <p:ext uri="{BB962C8B-B14F-4D97-AF65-F5344CB8AC3E}">
        <p14:creationId xmlns:p14="http://schemas.microsoft.com/office/powerpoint/2010/main" val="32799707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98EA8A-3D52-91CD-6F9B-E2E46C2D7D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88C398B9-7E4F-D9ED-A61F-0D56D9B4C9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CA" sz="2800" dirty="0"/>
              <a:t>limits of </a:t>
            </a:r>
            <a:r>
              <a:rPr lang="en-CA" sz="2800" dirty="0">
                <a:solidFill>
                  <a:srgbClr val="C00000"/>
                </a:solidFill>
              </a:rPr>
              <a:t>enforcement…</a:t>
            </a:r>
            <a:endParaRPr lang="en-US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6508C46-D9C9-C67A-184C-9448950936F1}"/>
              </a:ext>
            </a:extLst>
          </p:cNvPr>
          <p:cNvSpPr txBox="1"/>
          <p:nvPr/>
        </p:nvSpPr>
        <p:spPr>
          <a:xfrm>
            <a:off x="3265718" y="2197893"/>
            <a:ext cx="6952339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CA" sz="2400" dirty="0">
                <a:latin typeface="Calibri" panose="020F0502020204030204" pitchFamily="34" charset="0"/>
                <a:cs typeface="Calibri" panose="020F0502020204030204" pitchFamily="34" charset="0"/>
              </a:rPr>
              <a:t>enforcement tends to </a:t>
            </a:r>
            <a:r>
              <a:rPr lang="en-CA" sz="2400" b="1" dirty="0">
                <a:latin typeface="Avenir Next Condensed Demi Bold" panose="020B0506020202020204" pitchFamily="34" charset="0"/>
                <a:cs typeface="Calibri" panose="020F0502020204030204" pitchFamily="34" charset="0"/>
              </a:rPr>
              <a:t>displace </a:t>
            </a:r>
            <a:r>
              <a:rPr lang="en-CA" sz="2400" dirty="0">
                <a:latin typeface="Calibri" panose="020F0502020204030204" pitchFamily="34" charset="0"/>
                <a:cs typeface="Calibri" panose="020F0502020204030204" pitchFamily="34" charset="0"/>
              </a:rPr>
              <a:t>panhandlers, rather than discourage or eliminate panhandling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CA" sz="2400" dirty="0">
                <a:latin typeface="Calibri" panose="020F0502020204030204" pitchFamily="34" charset="0"/>
                <a:cs typeface="Calibri" panose="020F0502020204030204" pitchFamily="34" charset="0"/>
              </a:rPr>
              <a:t>can shift people to more </a:t>
            </a:r>
            <a:r>
              <a:rPr lang="en-CA" sz="2400" b="1" dirty="0">
                <a:latin typeface="Calibri" panose="020F0502020204030204" pitchFamily="34" charset="0"/>
                <a:cs typeface="Calibri" panose="020F0502020204030204" pitchFamily="34" charset="0"/>
              </a:rPr>
              <a:t>precarious</a:t>
            </a:r>
            <a:r>
              <a:rPr lang="en-C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CA" sz="2400" b="1" dirty="0">
                <a:latin typeface="Calibri" panose="020F0502020204030204" pitchFamily="34" charset="0"/>
                <a:cs typeface="Calibri" panose="020F0502020204030204" pitchFamily="34" charset="0"/>
              </a:rPr>
              <a:t>locations</a:t>
            </a:r>
          </a:p>
        </p:txBody>
      </p:sp>
    </p:spTree>
    <p:extLst>
      <p:ext uri="{BB962C8B-B14F-4D97-AF65-F5344CB8AC3E}">
        <p14:creationId xmlns:p14="http://schemas.microsoft.com/office/powerpoint/2010/main" val="41413592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6A9368-1FBA-7F05-60FA-232FB84E17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A063F58E-8049-EBC7-AA22-916C0DB36B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CA" sz="2800" dirty="0"/>
              <a:t>beyond </a:t>
            </a:r>
            <a:r>
              <a:rPr lang="en-CA" sz="2800" dirty="0">
                <a:solidFill>
                  <a:srgbClr val="C00000"/>
                </a:solidFill>
              </a:rPr>
              <a:t>enforcement</a:t>
            </a:r>
            <a:endParaRPr lang="en-US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79F8AB9-B7B4-A17E-15E5-2EA45DF47F0F}"/>
              </a:ext>
            </a:extLst>
          </p:cNvPr>
          <p:cNvSpPr txBox="1"/>
          <p:nvPr/>
        </p:nvSpPr>
        <p:spPr>
          <a:xfrm>
            <a:off x="3265718" y="2197893"/>
            <a:ext cx="6952339" cy="16466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CA" sz="2400" b="1" dirty="0">
                <a:latin typeface="Avenir Next Condensed Demi Bold" panose="020B0506020202020204" pitchFamily="34" charset="0"/>
                <a:cs typeface="Calibri" panose="020F0502020204030204" pitchFamily="34" charset="0"/>
              </a:rPr>
              <a:t>public education campaigns </a:t>
            </a:r>
            <a:r>
              <a:rPr lang="en-CA" sz="2400" dirty="0">
                <a:latin typeface="Calibri" panose="020F0502020204030204" pitchFamily="34" charset="0"/>
                <a:cs typeface="Calibri" panose="020F0502020204030204" pitchFamily="34" charset="0"/>
              </a:rPr>
              <a:t>and signage to discourage giving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CA" sz="2400" dirty="0">
                <a:latin typeface="Calibri" panose="020F0502020204030204" pitchFamily="34" charset="0"/>
                <a:cs typeface="Calibri" panose="020F0502020204030204" pitchFamily="34" charset="0"/>
              </a:rPr>
              <a:t>goal is to </a:t>
            </a:r>
            <a:r>
              <a:rPr lang="en-CA" sz="2400" b="1" dirty="0">
                <a:latin typeface="Avenir Next Condensed Demi Bold" panose="020B0506020202020204" pitchFamily="34" charset="0"/>
                <a:cs typeface="Calibri" panose="020F0502020204030204" pitchFamily="34" charset="0"/>
              </a:rPr>
              <a:t>redirect support </a:t>
            </a:r>
            <a:r>
              <a:rPr lang="en-CA" sz="2400" dirty="0">
                <a:latin typeface="Calibri" panose="020F0502020204030204" pitchFamily="34" charset="0"/>
                <a:cs typeface="Calibri" panose="020F0502020204030204" pitchFamily="34" charset="0"/>
              </a:rPr>
              <a:t>to charitable organizations, </a:t>
            </a:r>
            <a:r>
              <a:rPr lang="en-CA" sz="2400" b="1" dirty="0">
                <a:latin typeface="Avenir Next Condensed Demi Bold" panose="020B0506020202020204" pitchFamily="34" charset="0"/>
                <a:cs typeface="Calibri" panose="020F0502020204030204" pitchFamily="34" charset="0"/>
              </a:rPr>
              <a:t>not to criminalizing charitable behaviour</a:t>
            </a:r>
            <a:r>
              <a:rPr lang="en-CA" sz="2400" b="1" dirty="0">
                <a:effectLst/>
                <a:latin typeface="Avenir Next Condensed Demi Bold" panose="020B0506020202020204" pitchFamily="34" charset="0"/>
                <a:cs typeface="Calibri" panose="020F0502020204030204" pitchFamily="34" charset="0"/>
              </a:rPr>
              <a:t> </a:t>
            </a:r>
            <a:endParaRPr lang="en-CA" sz="2400" b="1" dirty="0">
              <a:latin typeface="Avenir Next Condensed Demi Bold" panose="020B050602020202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52800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587E3D-0DE2-A234-78A4-D651A05592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8DE85C28-7E20-7FDC-8B61-D962C7E313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CA" sz="2800" dirty="0">
                <a:solidFill>
                  <a:srgbClr val="C00000"/>
                </a:solidFill>
              </a:rPr>
              <a:t>outreach</a:t>
            </a:r>
            <a:r>
              <a:rPr lang="en-CA" sz="2800" dirty="0"/>
              <a:t> and </a:t>
            </a:r>
            <a:r>
              <a:rPr lang="en-CA" sz="2800" dirty="0">
                <a:solidFill>
                  <a:srgbClr val="C00000"/>
                </a:solidFill>
              </a:rPr>
              <a:t>co-response </a:t>
            </a:r>
            <a:endParaRPr lang="en-US" sz="2800" dirty="0">
              <a:solidFill>
                <a:srgbClr val="C0000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20CA3E9-9E8C-7B55-F581-C3FD3CEDD493}"/>
              </a:ext>
            </a:extLst>
          </p:cNvPr>
          <p:cNvSpPr txBox="1"/>
          <p:nvPr/>
        </p:nvSpPr>
        <p:spPr>
          <a:xfrm>
            <a:off x="2467430" y="1530237"/>
            <a:ext cx="8233228" cy="40575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CA" sz="2400" b="1" dirty="0">
                <a:latin typeface="Avenir Next Condensed Demi Bold" panose="020B0506020202020204" pitchFamily="34" charset="0"/>
                <a:cs typeface="Calibri" panose="020F0502020204030204" pitchFamily="34" charset="0"/>
              </a:rPr>
              <a:t>integrating enforcement with outreach</a:t>
            </a:r>
            <a:r>
              <a:rPr lang="en-CA" sz="2400" dirty="0">
                <a:latin typeface="Calibri" panose="020F0502020204030204" pitchFamily="34" charset="0"/>
                <a:cs typeface="Calibri" panose="020F0502020204030204" pitchFamily="34" charset="0"/>
              </a:rPr>
              <a:t>—what is often referred to as a “co-response” or “integrated response” </a:t>
            </a:r>
          </a:p>
          <a:p>
            <a:pPr marL="285750" indent="-2857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CA" sz="2400" b="1" dirty="0">
                <a:latin typeface="Avenir Next Condensed Demi Bold" panose="020B0506020202020204" pitchFamily="34" charset="0"/>
                <a:cs typeface="Calibri" panose="020F0502020204030204" pitchFamily="34" charset="0"/>
              </a:rPr>
              <a:t>Calgary</a:t>
            </a:r>
            <a:r>
              <a:rPr lang="en-CA" sz="2400" dirty="0">
                <a:latin typeface="Calibri" panose="020F0502020204030204" pitchFamily="34" charset="0"/>
                <a:cs typeface="Calibri" panose="020F0502020204030204" pitchFamily="34" charset="0"/>
              </a:rPr>
              <a:t>:  Alpha House Society through the HELP Team—</a:t>
            </a:r>
            <a:r>
              <a:rPr lang="en-CA" sz="2400" i="1" dirty="0">
                <a:latin typeface="Calibri" panose="020F0502020204030204" pitchFamily="34" charset="0"/>
                <a:cs typeface="Calibri" panose="020F0502020204030204" pitchFamily="34" charset="0"/>
              </a:rPr>
              <a:t>Human-centred Engagement Liaison and Partnership</a:t>
            </a:r>
            <a:r>
              <a:rPr lang="en-CA" sz="2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285750" indent="-2857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CA" sz="2400" b="1" dirty="0">
                <a:latin typeface="Avenir Next Condensed Demi Bold" panose="020B0506020202020204" pitchFamily="34" charset="0"/>
                <a:cs typeface="Calibri" panose="020F0502020204030204" pitchFamily="34" charset="0"/>
              </a:rPr>
              <a:t>Toronto</a:t>
            </a:r>
            <a:r>
              <a:rPr lang="en-CA" sz="2400" dirty="0">
                <a:latin typeface="Calibri" panose="020F0502020204030204" pitchFamily="34" charset="0"/>
                <a:cs typeface="Calibri" panose="020F0502020204030204" pitchFamily="34" charset="0"/>
              </a:rPr>
              <a:t>:  </a:t>
            </a:r>
            <a:r>
              <a:rPr lang="en-CA" sz="2400" i="1" dirty="0">
                <a:latin typeface="Calibri" panose="020F0502020204030204" pitchFamily="34" charset="0"/>
                <a:cs typeface="Calibri" panose="020F0502020204030204" pitchFamily="34" charset="0"/>
              </a:rPr>
              <a:t>Streets to Homes</a:t>
            </a:r>
            <a:r>
              <a:rPr lang="en-CA" sz="2400" i="1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285750" indent="-2857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CA" sz="2400" b="1" dirty="0">
                <a:latin typeface="Avenir Next Condensed Demi Bold" panose="020B0506020202020204" pitchFamily="34" charset="0"/>
              </a:rPr>
              <a:t>Vancouver</a:t>
            </a:r>
            <a:r>
              <a:rPr lang="en-CA" sz="2400" dirty="0"/>
              <a:t>:  Police Department works closely with non-profits and health agencies in the Downtown </a:t>
            </a:r>
            <a:r>
              <a:rPr lang="en-CA" sz="2400" dirty="0" err="1"/>
              <a:t>Eastside</a:t>
            </a:r>
            <a:r>
              <a:rPr lang="en-CA" sz="2400" dirty="0">
                <a:effectLst/>
              </a:rPr>
              <a:t> </a:t>
            </a:r>
          </a:p>
          <a:p>
            <a:pPr marL="285750" indent="-2857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CA" sz="2400" b="1" dirty="0">
                <a:latin typeface="Avenir Next Condensed Demi Bold" panose="020B0506020202020204" pitchFamily="34" charset="0"/>
                <a:cs typeface="Calibri" panose="020F0502020204030204" pitchFamily="34" charset="0"/>
              </a:rPr>
              <a:t>Ottawa </a:t>
            </a:r>
            <a:r>
              <a:rPr lang="en-CA" sz="2400" dirty="0">
                <a:latin typeface="Calibri" panose="020F0502020204030204" pitchFamily="34" charset="0"/>
                <a:cs typeface="Calibri" panose="020F0502020204030204" pitchFamily="34" charset="0"/>
              </a:rPr>
              <a:t>examples include: 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CA" sz="2400" b="1" dirty="0">
              <a:latin typeface="Avenir Next Condensed Demi Bold" panose="020B050602020202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28C42F3-9091-F826-78C2-6E77D015471C}"/>
              </a:ext>
            </a:extLst>
          </p:cNvPr>
          <p:cNvSpPr txBox="1"/>
          <p:nvPr/>
        </p:nvSpPr>
        <p:spPr>
          <a:xfrm>
            <a:off x="2759446" y="5130798"/>
            <a:ext cx="333655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742950" lvl="1" indent="-2857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CA" sz="2000" dirty="0"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en-CA" sz="20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peration Come Home</a:t>
            </a:r>
          </a:p>
          <a:p>
            <a:pPr marL="742950" lvl="1" indent="-2857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CA" sz="2000" dirty="0">
                <a:latin typeface="Calibri" panose="020F0502020204030204" pitchFamily="34" charset="0"/>
                <a:cs typeface="Calibri" panose="020F0502020204030204" pitchFamily="34" charset="0"/>
              </a:rPr>
              <a:t>Interval House</a:t>
            </a: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CA" sz="20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Options Bytown</a:t>
            </a:r>
          </a:p>
          <a:p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415B5F2-21B6-CB19-C661-9AA33493B89C}"/>
              </a:ext>
            </a:extLst>
          </p:cNvPr>
          <p:cNvSpPr txBox="1"/>
          <p:nvPr/>
        </p:nvSpPr>
        <p:spPr>
          <a:xfrm>
            <a:off x="6313715" y="5130798"/>
            <a:ext cx="4303550" cy="14080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742950" lvl="1" indent="-2857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C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Wabano</a:t>
            </a:r>
            <a:r>
              <a:rPr lang="en-CA" sz="2000" dirty="0">
                <a:latin typeface="Calibri" panose="020F0502020204030204" pitchFamily="34" charset="0"/>
                <a:cs typeface="Calibri" panose="020F0502020204030204" pitchFamily="34" charset="0"/>
              </a:rPr>
              <a:t> Centre</a:t>
            </a:r>
            <a:endParaRPr lang="en-CA" sz="2000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1" indent="-2857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C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Minwaashin</a:t>
            </a:r>
            <a:r>
              <a:rPr lang="en-CA" sz="2000" dirty="0">
                <a:latin typeface="Calibri" panose="020F0502020204030204" pitchFamily="34" charset="0"/>
                <a:cs typeface="Calibri" panose="020F0502020204030204" pitchFamily="34" charset="0"/>
              </a:rPr>
              <a:t> Lodge </a:t>
            </a:r>
          </a:p>
          <a:p>
            <a:pPr marL="742950" lvl="1" indent="-2857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CA" sz="20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Odawa Native Friendship Centre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85625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59ADE1-5D7A-EE82-8F11-252E0C3D5C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BDBBFA52-924D-766F-1055-182E4EF293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CA" sz="2800" dirty="0">
                <a:solidFill>
                  <a:srgbClr val="C00000"/>
                </a:solidFill>
              </a:rPr>
              <a:t>structural</a:t>
            </a:r>
            <a:r>
              <a:rPr lang="en-CA" sz="2800" dirty="0"/>
              <a:t> drivers</a:t>
            </a:r>
            <a:endParaRPr lang="en-US" sz="28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2EC5621-EB59-3BE8-3D54-9346879FB191}"/>
              </a:ext>
            </a:extLst>
          </p:cNvPr>
          <p:cNvSpPr txBox="1"/>
          <p:nvPr/>
        </p:nvSpPr>
        <p:spPr>
          <a:xfrm>
            <a:off x="3265718" y="2023725"/>
            <a:ext cx="8088082" cy="30880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CA" sz="2400" dirty="0">
                <a:latin typeface="Calibri" panose="020F0502020204030204" pitchFamily="34" charset="0"/>
                <a:cs typeface="Calibri" panose="020F0502020204030204" pitchFamily="34" charset="0"/>
              </a:rPr>
              <a:t>panhandling tied to </a:t>
            </a:r>
            <a:r>
              <a:rPr lang="en-CA" sz="2400" b="1" dirty="0">
                <a:latin typeface="Avenir Next Condensed Demi Bold" panose="020B0506020202020204" pitchFamily="34" charset="0"/>
                <a:cs typeface="Calibri" panose="020F0502020204030204" pitchFamily="34" charset="0"/>
              </a:rPr>
              <a:t>broader structural conditions</a:t>
            </a:r>
            <a:r>
              <a:rPr lang="en-CA" sz="2400" b="1" dirty="0">
                <a:effectLst/>
                <a:latin typeface="Avenir Next Condensed Demi Bold" panose="020B0506020202020204" pitchFamily="34" charset="0"/>
                <a:cs typeface="Calibri" panose="020F0502020204030204" pitchFamily="34" charset="0"/>
              </a:rPr>
              <a:t> </a:t>
            </a:r>
          </a:p>
          <a:p>
            <a:pPr marL="742950" lvl="1" indent="-2857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CA" sz="2000" dirty="0">
                <a:latin typeface="Calibri" panose="020F0502020204030204" pitchFamily="34" charset="0"/>
                <a:cs typeface="Calibri" panose="020F0502020204030204" pitchFamily="34" charset="0"/>
              </a:rPr>
              <a:t>housing instability</a:t>
            </a:r>
          </a:p>
          <a:p>
            <a:pPr marL="742950" lvl="1" indent="-2857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CA" sz="2000" dirty="0">
                <a:latin typeface="Calibri" panose="020F0502020204030204" pitchFamily="34" charset="0"/>
                <a:cs typeface="Calibri" panose="020F0502020204030204" pitchFamily="34" charset="0"/>
              </a:rPr>
              <a:t>income insecurity</a:t>
            </a:r>
          </a:p>
          <a:p>
            <a:pPr marL="742950" lvl="1" indent="-28575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CA" sz="2000" dirty="0">
                <a:latin typeface="Calibri" panose="020F0502020204030204" pitchFamily="34" charset="0"/>
                <a:cs typeface="Calibri" panose="020F0502020204030204" pitchFamily="34" charset="0"/>
              </a:rPr>
              <a:t>barriers to accessing formal support systems (e.g., ODSP)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CA" sz="2400" b="1" dirty="0">
                <a:latin typeface="Avenir Next Condensed Demi Bold" panose="020B0506020202020204" pitchFamily="34" charset="0"/>
                <a:cs typeface="Calibri" panose="020F0502020204030204" pitchFamily="34" charset="0"/>
              </a:rPr>
              <a:t>“system disaffiliation</a:t>
            </a:r>
            <a:r>
              <a:rPr lang="en-CA" sz="2400" dirty="0">
                <a:latin typeface="Calibri" panose="020F0502020204030204" pitchFamily="34" charset="0"/>
                <a:cs typeface="Calibri" panose="020F0502020204030204" pitchFamily="34" charset="0"/>
              </a:rPr>
              <a:t>,” due to combination of:</a:t>
            </a:r>
          </a:p>
          <a:p>
            <a:pPr marL="742950" lvl="1" indent="-2857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CA" sz="2000" dirty="0">
                <a:latin typeface="Calibri" panose="020F0502020204030204" pitchFamily="34" charset="0"/>
                <a:cs typeface="Calibri" panose="020F0502020204030204" pitchFamily="34" charset="0"/>
              </a:rPr>
              <a:t>administrative barriers</a:t>
            </a:r>
          </a:p>
          <a:p>
            <a:pPr marL="742950" lvl="1" indent="-2857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CA" sz="2000" dirty="0">
                <a:latin typeface="Calibri" panose="020F0502020204030204" pitchFamily="34" charset="0"/>
                <a:cs typeface="Calibri" panose="020F0502020204030204" pitchFamily="34" charset="0"/>
              </a:rPr>
              <a:t>delays, or interruptions in benefits</a:t>
            </a: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CA" sz="2000" dirty="0">
                <a:latin typeface="Calibri" panose="020F0502020204030204" pitchFamily="34" charset="0"/>
                <a:cs typeface="Calibri" panose="020F0502020204030204" pitchFamily="34" charset="0"/>
              </a:rPr>
              <a:t>addiction and/or mental health issues</a:t>
            </a:r>
          </a:p>
        </p:txBody>
      </p:sp>
    </p:spTree>
    <p:extLst>
      <p:ext uri="{BB962C8B-B14F-4D97-AF65-F5344CB8AC3E}">
        <p14:creationId xmlns:p14="http://schemas.microsoft.com/office/powerpoint/2010/main" val="41198313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26C428-F90B-1576-18B8-CB3B885ADB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C50B8ACC-BA4B-B1C1-5B7C-EF97128FE1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CA" sz="2800" dirty="0">
                <a:solidFill>
                  <a:srgbClr val="C00000"/>
                </a:solidFill>
              </a:rPr>
              <a:t>shelter dynamics</a:t>
            </a:r>
            <a:r>
              <a:rPr lang="en-CA" sz="2800" dirty="0">
                <a:solidFill>
                  <a:srgbClr val="C00000"/>
                </a:solidFill>
                <a:effectLst/>
              </a:rPr>
              <a:t> </a:t>
            </a:r>
            <a:endParaRPr lang="en-US" sz="2800" dirty="0">
              <a:solidFill>
                <a:srgbClr val="C0000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085A30D-6568-AAAF-2212-AF0979E8CECD}"/>
              </a:ext>
            </a:extLst>
          </p:cNvPr>
          <p:cNvSpPr txBox="1"/>
          <p:nvPr/>
        </p:nvSpPr>
        <p:spPr>
          <a:xfrm>
            <a:off x="3265718" y="2023725"/>
            <a:ext cx="6313711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CA" sz="2400" dirty="0">
                <a:latin typeface="Calibri" panose="020F0502020204030204" pitchFamily="34" charset="0"/>
                <a:cs typeface="Calibri" panose="020F0502020204030204" pitchFamily="34" charset="0"/>
              </a:rPr>
              <a:t>shelters require residents to </a:t>
            </a:r>
            <a:r>
              <a:rPr lang="en-CA" sz="2400" b="1" dirty="0">
                <a:latin typeface="Avenir Next Condensed Demi Bold" panose="020B0506020202020204" pitchFamily="34" charset="0"/>
                <a:cs typeface="Calibri" panose="020F0502020204030204" pitchFamily="34" charset="0"/>
              </a:rPr>
              <a:t>leave during the day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CA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panhandling as </a:t>
            </a:r>
            <a:r>
              <a:rPr lang="en-CA" sz="2400" dirty="0">
                <a:latin typeface="Calibri" panose="020F0502020204030204" pitchFamily="34" charset="0"/>
                <a:cs typeface="Calibri" panose="020F0502020204030204" pitchFamily="34" charset="0"/>
              </a:rPr>
              <a:t>a </a:t>
            </a:r>
            <a:r>
              <a:rPr lang="en-CA" sz="2400" b="1" dirty="0">
                <a:latin typeface="Avenir Next Condensed Demi Bold" panose="020B0506020202020204" pitchFamily="34" charset="0"/>
                <a:cs typeface="Calibri" panose="020F0502020204030204" pitchFamily="34" charset="0"/>
              </a:rPr>
              <a:t>potentially lucrative way to occupy time</a:t>
            </a:r>
            <a:r>
              <a:rPr lang="en-CA" sz="2400" dirty="0">
                <a:latin typeface="Calibri" panose="020F0502020204030204" pitchFamily="34" charset="0"/>
                <a:cs typeface="Calibri" panose="020F0502020204030204" pitchFamily="34" charset="0"/>
              </a:rPr>
              <a:t>, while remaining visible in relatively safe environments</a:t>
            </a:r>
            <a:r>
              <a:rPr lang="en-CA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CA" sz="2400" b="1" dirty="0">
                <a:latin typeface="Avenir Next Condensed Demi Bold" panose="020B0506020202020204" pitchFamily="34" charset="0"/>
                <a:cs typeface="Calibri" panose="020F0502020204030204" pitchFamily="34" charset="0"/>
              </a:rPr>
              <a:t>possible relationship </a:t>
            </a:r>
            <a:r>
              <a:rPr lang="en-CA" sz="2400" dirty="0">
                <a:latin typeface="Calibri" panose="020F0502020204030204" pitchFamily="34" charset="0"/>
                <a:cs typeface="Calibri" panose="020F0502020204030204" pitchFamily="34" charset="0"/>
              </a:rPr>
              <a:t>between intersections and proximity </a:t>
            </a:r>
            <a:r>
              <a:rPr lang="en-CA" sz="2400" b="1" dirty="0">
                <a:latin typeface="Avenir Next Condensed Demi Bold" panose="020B0506020202020204" pitchFamily="34" charset="0"/>
                <a:cs typeface="Calibri" panose="020F0502020204030204" pitchFamily="34" charset="0"/>
              </a:rPr>
              <a:t>to shelters or drop-in services</a:t>
            </a:r>
            <a:endParaRPr lang="en-CA" sz="2400" b="1" dirty="0">
              <a:effectLst/>
              <a:latin typeface="Avenir Next Condensed Demi Bold" panose="020B050602020202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1063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85A8D5-E8EE-2745-4109-371B8C3207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487C826D-3C96-B8F2-E97E-836B2C48F4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CA" sz="2800" dirty="0">
                <a:solidFill>
                  <a:srgbClr val="C00000"/>
                </a:solidFill>
              </a:rPr>
              <a:t>conclusions / takeaways</a:t>
            </a:r>
            <a:endParaRPr lang="en-US" sz="2800" dirty="0">
              <a:solidFill>
                <a:srgbClr val="C0000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11BB839-5C73-075F-9424-175DEE11014A}"/>
              </a:ext>
            </a:extLst>
          </p:cNvPr>
          <p:cNvSpPr txBox="1"/>
          <p:nvPr/>
        </p:nvSpPr>
        <p:spPr>
          <a:xfrm>
            <a:off x="3265718" y="1631839"/>
            <a:ext cx="7576453" cy="48090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CA" sz="2400" dirty="0">
                <a:latin typeface="Calibri" panose="020F0502020204030204" pitchFamily="34" charset="0"/>
                <a:cs typeface="Calibri" panose="020F0502020204030204" pitchFamily="34" charset="0"/>
              </a:rPr>
              <a:t>panhandling at intersections reflects how people navigate daily life in the absence of </a:t>
            </a:r>
          </a:p>
          <a:p>
            <a:pPr marL="742950" lvl="1" indent="-2857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CA" sz="2000" dirty="0">
                <a:latin typeface="Calibri" panose="020F0502020204030204" pitchFamily="34" charset="0"/>
                <a:cs typeface="Calibri" panose="020F0502020204030204" pitchFamily="34" charset="0"/>
              </a:rPr>
              <a:t>stable housing</a:t>
            </a:r>
          </a:p>
          <a:p>
            <a:pPr marL="742950" lvl="1" indent="-2857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CA" sz="2000" dirty="0">
                <a:latin typeface="Calibri" panose="020F0502020204030204" pitchFamily="34" charset="0"/>
                <a:cs typeface="Calibri" panose="020F0502020204030204" pitchFamily="34" charset="0"/>
              </a:rPr>
              <a:t>reliable income</a:t>
            </a: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CA" sz="2000" dirty="0">
                <a:latin typeface="Calibri" panose="020F0502020204030204" pitchFamily="34" charset="0"/>
                <a:cs typeface="Calibri" panose="020F0502020204030204" pitchFamily="34" charset="0"/>
              </a:rPr>
              <a:t>consistent access to support systems</a:t>
            </a:r>
          </a:p>
          <a:p>
            <a:pPr marL="285750" indent="-2857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CA" sz="2400" dirty="0">
                <a:latin typeface="Calibri" panose="020F0502020204030204" pitchFamily="34" charset="0"/>
                <a:cs typeface="Calibri" panose="020F0502020204030204" pitchFamily="34" charset="0"/>
              </a:rPr>
              <a:t>regulation of panhandling at traffic intersections involves balancing </a:t>
            </a:r>
          </a:p>
          <a:p>
            <a:pPr marL="742950" lvl="1" indent="-2857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CA" sz="2000" dirty="0">
                <a:latin typeface="Calibri" panose="020F0502020204030204" pitchFamily="34" charset="0"/>
                <a:cs typeface="Calibri" panose="020F0502020204030204" pitchFamily="34" charset="0"/>
              </a:rPr>
              <a:t>public safety</a:t>
            </a:r>
          </a:p>
          <a:p>
            <a:pPr marL="742950" lvl="1" indent="-2857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CA" sz="2000" dirty="0">
                <a:latin typeface="Calibri" panose="020F0502020204030204" pitchFamily="34" charset="0"/>
                <a:cs typeface="Calibri" panose="020F0502020204030204" pitchFamily="34" charset="0"/>
              </a:rPr>
              <a:t>individual rights</a:t>
            </a:r>
          </a:p>
          <a:p>
            <a:pPr marL="742950" lvl="1" indent="-2857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CA" sz="2000" dirty="0">
                <a:latin typeface="Calibri" panose="020F0502020204030204" pitchFamily="34" charset="0"/>
                <a:cs typeface="Calibri" panose="020F0502020204030204" pitchFamily="34" charset="0"/>
              </a:rPr>
              <a:t>urban order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CA" sz="2000" dirty="0">
                <a:latin typeface="Calibri" panose="020F0502020204030204" pitchFamily="34" charset="0"/>
                <a:cs typeface="Calibri" panose="020F0502020204030204" pitchFamily="34" charset="0"/>
              </a:rPr>
              <a:t>social vulnerability.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CA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CA" sz="2400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09188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0510EB-7D15-6952-BE4B-8B82AF88ED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B88EB1C3-5810-99B0-AEE3-37CB686FF9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CA" sz="2800" dirty="0">
                <a:solidFill>
                  <a:srgbClr val="C00000"/>
                </a:solidFill>
              </a:rPr>
              <a:t>conclusions / takeaways</a:t>
            </a:r>
            <a:endParaRPr lang="en-US" sz="2800" dirty="0">
              <a:solidFill>
                <a:srgbClr val="C0000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0A8F32A-5D2D-718A-2661-FBFADF154850}"/>
              </a:ext>
            </a:extLst>
          </p:cNvPr>
          <p:cNvSpPr txBox="1"/>
          <p:nvPr/>
        </p:nvSpPr>
        <p:spPr>
          <a:xfrm>
            <a:off x="3265718" y="1631839"/>
            <a:ext cx="7576453" cy="56400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CA" sz="2400" dirty="0">
                <a:latin typeface="Calibri" panose="020F0502020204030204" pitchFamily="34" charset="0"/>
                <a:cs typeface="Calibri" panose="020F0502020204030204" pitchFamily="34" charset="0"/>
              </a:rPr>
              <a:t>Canadian cities have adopted an </a:t>
            </a:r>
            <a:r>
              <a:rPr lang="en-CA" sz="2400" b="1" dirty="0">
                <a:latin typeface="Avenir Next Condensed Demi Bold" panose="020B0506020202020204" pitchFamily="34" charset="0"/>
                <a:cs typeface="Calibri" panose="020F0502020204030204" pitchFamily="34" charset="0"/>
              </a:rPr>
              <a:t>indirect and measured response</a:t>
            </a:r>
            <a:r>
              <a:rPr lang="en-CA" sz="2400" dirty="0">
                <a:latin typeface="Calibri" panose="020F0502020204030204" pitchFamily="34" charset="0"/>
                <a:cs typeface="Calibri" panose="020F0502020204030204" pitchFamily="34" charset="0"/>
              </a:rPr>
              <a:t>, based on </a:t>
            </a:r>
          </a:p>
          <a:p>
            <a:pPr marL="742950" lvl="1" indent="-2857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CA" sz="2000" dirty="0">
                <a:latin typeface="Calibri" panose="020F0502020204030204" pitchFamily="34" charset="0"/>
                <a:cs typeface="Calibri" panose="020F0502020204030204" pitchFamily="34" charset="0"/>
              </a:rPr>
              <a:t>location</a:t>
            </a:r>
          </a:p>
          <a:p>
            <a:pPr marL="742950" lvl="1" indent="-2857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CA" sz="2000" dirty="0">
                <a:latin typeface="Calibri" panose="020F0502020204030204" pitchFamily="34" charset="0"/>
                <a:cs typeface="Calibri" panose="020F0502020204030204" pitchFamily="34" charset="0"/>
              </a:rPr>
              <a:t>and behaviour-based restrictions </a:t>
            </a:r>
          </a:p>
          <a:p>
            <a:pPr marL="317500" lvl="1">
              <a:spcAft>
                <a:spcPts val="600"/>
              </a:spcAft>
            </a:pPr>
            <a:r>
              <a:rPr lang="en-CA" sz="2400" dirty="0">
                <a:latin typeface="Calibri" panose="020F0502020204030204" pitchFamily="34" charset="0"/>
                <a:cs typeface="Calibri" panose="020F0502020204030204" pitchFamily="34" charset="0"/>
              </a:rPr>
              <a:t>rather than outright prohibition.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CA" sz="2400" dirty="0">
                <a:latin typeface="Calibri" panose="020F0502020204030204" pitchFamily="34" charset="0"/>
                <a:cs typeface="Calibri" panose="020F0502020204030204" pitchFamily="34" charset="0"/>
              </a:rPr>
              <a:t>recognition that </a:t>
            </a:r>
            <a:r>
              <a:rPr lang="en-CA" sz="2400" b="1" dirty="0">
                <a:latin typeface="Avenir Next Condensed Demi Bold" panose="020B0506020202020204" pitchFamily="34" charset="0"/>
                <a:cs typeface="Calibri" panose="020F0502020204030204" pitchFamily="34" charset="0"/>
              </a:rPr>
              <a:t>enforcement alone cannot resolve the issue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CA" sz="2400" dirty="0">
                <a:latin typeface="Calibri" panose="020F0502020204030204" pitchFamily="34" charset="0"/>
                <a:cs typeface="Calibri" panose="020F0502020204030204" pitchFamily="34" charset="0"/>
              </a:rPr>
              <a:t>effective </a:t>
            </a:r>
            <a:r>
              <a:rPr lang="en-CA" sz="2400" b="1" dirty="0">
                <a:latin typeface="Avenir Next Condensed Demi Bold" panose="020B0506020202020204" pitchFamily="34" charset="0"/>
                <a:cs typeface="Calibri" panose="020F0502020204030204" pitchFamily="34" charset="0"/>
              </a:rPr>
              <a:t>responses require coordinated approaches </a:t>
            </a:r>
            <a:r>
              <a:rPr lang="en-CA" sz="2400" dirty="0">
                <a:latin typeface="Calibri" panose="020F0502020204030204" pitchFamily="34" charset="0"/>
                <a:cs typeface="Calibri" panose="020F0502020204030204" pitchFamily="34" charset="0"/>
              </a:rPr>
              <a:t>that address underlying causes:</a:t>
            </a:r>
          </a:p>
          <a:p>
            <a:pPr marL="742950" lvl="1" indent="-2857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CA" sz="2000" dirty="0">
                <a:latin typeface="Calibri" panose="020F0502020204030204" pitchFamily="34" charset="0"/>
                <a:cs typeface="Calibri" panose="020F0502020204030204" pitchFamily="34" charset="0"/>
              </a:rPr>
              <a:t>housing precarity</a:t>
            </a:r>
          </a:p>
          <a:p>
            <a:pPr marL="742950" lvl="1" indent="-2857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CA" sz="2000" dirty="0">
                <a:latin typeface="Calibri" panose="020F0502020204030204" pitchFamily="34" charset="0"/>
                <a:cs typeface="Calibri" panose="020F0502020204030204" pitchFamily="34" charset="0"/>
              </a:rPr>
              <a:t>income insecurity</a:t>
            </a:r>
          </a:p>
          <a:p>
            <a:pPr marL="742950" lvl="1" indent="-2857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CA" sz="2000" dirty="0">
                <a:latin typeface="Calibri" panose="020F0502020204030204" pitchFamily="34" charset="0"/>
                <a:cs typeface="Calibri" panose="020F0502020204030204" pitchFamily="34" charset="0"/>
              </a:rPr>
              <a:t>lack of access to supportive services to manage mental health and addiction issues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CA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CA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CA" sz="2400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43776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A16AFB61-B2E8-24DF-6764-6E9D497D29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rgbClr val="C00000"/>
                </a:solidFill>
              </a:rPr>
              <a:t>introduction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6058286-7626-F92C-A93D-615AB8E8A0AF}"/>
              </a:ext>
            </a:extLst>
          </p:cNvPr>
          <p:cNvSpPr txBox="1"/>
          <p:nvPr/>
        </p:nvSpPr>
        <p:spPr>
          <a:xfrm>
            <a:off x="2844799" y="1930400"/>
            <a:ext cx="6318846" cy="1862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1000"/>
              </a:spcAft>
            </a:pPr>
            <a:r>
              <a:rPr lang="en-CA" sz="2400" b="1" dirty="0">
                <a:latin typeface="Avenir Next Condensed Demi Bold" panose="020B0506020202020204" pitchFamily="34" charset="0"/>
              </a:rPr>
              <a:t>What’s my </a:t>
            </a:r>
            <a:r>
              <a:rPr lang="en-CA" sz="2400" b="1" dirty="0">
                <a:solidFill>
                  <a:srgbClr val="C00000"/>
                </a:solidFill>
                <a:latin typeface="Avenir Next Condensed Demi Bold" panose="020B0506020202020204" pitchFamily="34" charset="0"/>
              </a:rPr>
              <a:t>expertise?</a:t>
            </a:r>
          </a:p>
          <a:p>
            <a:pPr>
              <a:spcAft>
                <a:spcPts val="1000"/>
              </a:spcAft>
            </a:pPr>
            <a:r>
              <a:rPr lang="en-CA" sz="2400" b="1" dirty="0">
                <a:latin typeface="Avenir Next Condensed Demi Bold" panose="020B0506020202020204" pitchFamily="34" charset="0"/>
              </a:rPr>
              <a:t>What’s my </a:t>
            </a:r>
            <a:r>
              <a:rPr lang="en-CA" sz="2400" b="1" dirty="0">
                <a:solidFill>
                  <a:srgbClr val="C00000"/>
                </a:solidFill>
                <a:latin typeface="Avenir Next Condensed Demi Bold" panose="020B0506020202020204" pitchFamily="34" charset="0"/>
              </a:rPr>
              <a:t>experience?</a:t>
            </a:r>
          </a:p>
          <a:p>
            <a:pPr>
              <a:spcAft>
                <a:spcPts val="1000"/>
              </a:spcAft>
            </a:pPr>
            <a:r>
              <a:rPr lang="en-CA" sz="2400" b="1" dirty="0">
                <a:latin typeface="Avenir Next Condensed Demi Bold" panose="020B0506020202020204" pitchFamily="34" charset="0"/>
              </a:rPr>
              <a:t>Why are we discussing </a:t>
            </a:r>
            <a:r>
              <a:rPr lang="en-CA" sz="2400" b="1" dirty="0">
                <a:solidFill>
                  <a:srgbClr val="C00000"/>
                </a:solidFill>
                <a:latin typeface="Avenir Next Condensed Demi Bold" panose="020B0506020202020204" pitchFamily="34" charset="0"/>
              </a:rPr>
              <a:t>panhandling at intersections?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3949015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B29200-6BE0-D850-D4E4-80C0FA1689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2B45915A-A1B5-A402-6172-B67AA98F76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2800" dirty="0"/>
              <a:t>panhandling at </a:t>
            </a:r>
            <a:r>
              <a:rPr lang="en-US" sz="2800" dirty="0">
                <a:solidFill>
                  <a:srgbClr val="C00000"/>
                </a:solidFill>
              </a:rPr>
              <a:t>intersections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E5F09B8-B75B-CDC0-8ECD-15DE981E602F}"/>
              </a:ext>
            </a:extLst>
          </p:cNvPr>
          <p:cNvSpPr txBox="1"/>
          <p:nvPr/>
        </p:nvSpPr>
        <p:spPr>
          <a:xfrm>
            <a:off x="2844799" y="1930400"/>
            <a:ext cx="40005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Avenir Next Condensed Demi Bold" panose="020B0506020202020204" pitchFamily="34" charset="0"/>
              </a:rPr>
              <a:t>the </a:t>
            </a:r>
            <a:r>
              <a:rPr lang="en-US" sz="2400" b="1" dirty="0">
                <a:solidFill>
                  <a:srgbClr val="C00000"/>
                </a:solidFill>
                <a:latin typeface="Avenir Next Condensed Demi Bold" panose="020B0506020202020204" pitchFamily="34" charset="0"/>
              </a:rPr>
              <a:t>goal</a:t>
            </a:r>
            <a:r>
              <a:rPr lang="en-US" sz="2400" b="1" dirty="0">
                <a:latin typeface="Avenir Next Condensed Demi Bold" panose="020B0506020202020204" pitchFamily="34" charset="0"/>
              </a:rPr>
              <a:t> of this presentation is to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A76C3BD-DBEF-EB61-CA44-767E59D96438}"/>
              </a:ext>
            </a:extLst>
          </p:cNvPr>
          <p:cNvSpPr txBox="1"/>
          <p:nvPr/>
        </p:nvSpPr>
        <p:spPr>
          <a:xfrm>
            <a:off x="3570513" y="2553286"/>
            <a:ext cx="641531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/>
              <a:t>provide a bit of context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/>
              <a:t>identify array of complex and often contested issues at play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/>
              <a:t>describe the terms of reference under which panhandling is regulated</a:t>
            </a:r>
          </a:p>
        </p:txBody>
      </p:sp>
    </p:spTree>
    <p:extLst>
      <p:ext uri="{BB962C8B-B14F-4D97-AF65-F5344CB8AC3E}">
        <p14:creationId xmlns:p14="http://schemas.microsoft.com/office/powerpoint/2010/main" val="6817534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4F1AB9-2206-7F99-EBA9-88792A58A1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defining </a:t>
            </a:r>
            <a:r>
              <a:rPr lang="en-US" sz="2800" dirty="0">
                <a:solidFill>
                  <a:srgbClr val="C00000"/>
                </a:solidFill>
              </a:rPr>
              <a:t>panhandling…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296107D-BB28-77DF-8C21-7618DBC1CAD7}"/>
              </a:ext>
            </a:extLst>
          </p:cNvPr>
          <p:cNvSpPr txBox="1"/>
          <p:nvPr/>
        </p:nvSpPr>
        <p:spPr>
          <a:xfrm>
            <a:off x="4844143" y="1741262"/>
            <a:ext cx="16866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Avenir Next Condensed Demi Bold" panose="020B0506020202020204" pitchFamily="34" charset="0"/>
              </a:rPr>
              <a:t>panhandling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33CAFFE-DB29-EEB2-6374-CD8BA0013C0F}"/>
              </a:ext>
            </a:extLst>
          </p:cNvPr>
          <p:cNvSpPr txBox="1"/>
          <p:nvPr/>
        </p:nvSpPr>
        <p:spPr>
          <a:xfrm>
            <a:off x="3407228" y="2786291"/>
            <a:ext cx="10436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Avenir Next Condensed Demi Bold" panose="020B0506020202020204" pitchFamily="34" charset="0"/>
              </a:rPr>
              <a:t>passive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205136D-8888-1428-B262-6DD11CFFEBB2}"/>
              </a:ext>
            </a:extLst>
          </p:cNvPr>
          <p:cNvSpPr txBox="1"/>
          <p:nvPr/>
        </p:nvSpPr>
        <p:spPr>
          <a:xfrm>
            <a:off x="6824737" y="2786290"/>
            <a:ext cx="14264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  <a:latin typeface="Avenir Next Condensed Demi Bold" panose="020B0506020202020204" pitchFamily="34" charset="0"/>
              </a:rPr>
              <a:t>aggressive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99CC767E-8DAE-DF3C-124E-0FAC2BE63201}"/>
              </a:ext>
            </a:extLst>
          </p:cNvPr>
          <p:cNvCxnSpPr>
            <a:cxnSpLocks/>
          </p:cNvCxnSpPr>
          <p:nvPr/>
        </p:nvCxnSpPr>
        <p:spPr>
          <a:xfrm flipH="1">
            <a:off x="4250568" y="2318205"/>
            <a:ext cx="593575" cy="37011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DDE5A9C5-ACF1-D56F-ECD6-6D00BA0939FE}"/>
              </a:ext>
            </a:extLst>
          </p:cNvPr>
          <p:cNvCxnSpPr>
            <a:cxnSpLocks/>
          </p:cNvCxnSpPr>
          <p:nvPr/>
        </p:nvCxnSpPr>
        <p:spPr>
          <a:xfrm>
            <a:off x="6574971" y="2318205"/>
            <a:ext cx="598715" cy="37011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0CA7F20B-3C08-A601-E1CE-9DF16AD61002}"/>
              </a:ext>
            </a:extLst>
          </p:cNvPr>
          <p:cNvSpPr txBox="1"/>
          <p:nvPr/>
        </p:nvSpPr>
        <p:spPr>
          <a:xfrm>
            <a:off x="5812972" y="3729948"/>
            <a:ext cx="38604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/>
              <a:t>coercive, intimidating, or threatening</a:t>
            </a:r>
            <a:r>
              <a:rPr lang="en-CA" dirty="0">
                <a:effectLst/>
              </a:rPr>
              <a:t> </a:t>
            </a:r>
            <a:endParaRPr lang="en-US" dirty="0"/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E74AB107-917F-813F-7BD8-61BD7E108D32}"/>
              </a:ext>
            </a:extLst>
          </p:cNvPr>
          <p:cNvCxnSpPr>
            <a:cxnSpLocks/>
          </p:cNvCxnSpPr>
          <p:nvPr/>
        </p:nvCxnSpPr>
        <p:spPr>
          <a:xfrm>
            <a:off x="7467599" y="3265262"/>
            <a:ext cx="0" cy="38742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B97C813F-4725-6681-ED6F-5612FD09B72D}"/>
              </a:ext>
            </a:extLst>
          </p:cNvPr>
          <p:cNvCxnSpPr>
            <a:cxnSpLocks/>
          </p:cNvCxnSpPr>
          <p:nvPr/>
        </p:nvCxnSpPr>
        <p:spPr>
          <a:xfrm>
            <a:off x="8828314" y="4125233"/>
            <a:ext cx="0" cy="38742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3D6DD681-547C-2DA0-6249-D571E77AC0C7}"/>
              </a:ext>
            </a:extLst>
          </p:cNvPr>
          <p:cNvSpPr txBox="1"/>
          <p:nvPr/>
        </p:nvSpPr>
        <p:spPr>
          <a:xfrm>
            <a:off x="7641772" y="4590310"/>
            <a:ext cx="28049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actual vs. perceived threat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7C5ECE59-03BC-C2FC-6209-63AE6FE0BFAD}"/>
              </a:ext>
            </a:extLst>
          </p:cNvPr>
          <p:cNvCxnSpPr>
            <a:cxnSpLocks/>
          </p:cNvCxnSpPr>
          <p:nvPr/>
        </p:nvCxnSpPr>
        <p:spPr>
          <a:xfrm>
            <a:off x="3886199" y="3265262"/>
            <a:ext cx="0" cy="38742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B4845760-55DA-817D-3A93-84ACE59355AC}"/>
              </a:ext>
            </a:extLst>
          </p:cNvPr>
          <p:cNvSpPr txBox="1"/>
          <p:nvPr/>
        </p:nvSpPr>
        <p:spPr>
          <a:xfrm>
            <a:off x="2206171" y="4937337"/>
            <a:ext cx="335279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dirty="0"/>
              <a:t>understood to be </a:t>
            </a:r>
          </a:p>
          <a:p>
            <a:pPr algn="ctr"/>
            <a:r>
              <a:rPr lang="en-CA" dirty="0"/>
              <a:t>protected by the </a:t>
            </a:r>
          </a:p>
          <a:p>
            <a:pPr algn="ctr"/>
            <a:r>
              <a:rPr lang="en-CA" dirty="0"/>
              <a:t>Charter of Rights and Freedoms</a:t>
            </a:r>
            <a:endParaRPr lang="en-US" dirty="0"/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7A55596C-5358-6A76-FADD-37A1EBD31EE5}"/>
              </a:ext>
            </a:extLst>
          </p:cNvPr>
          <p:cNvCxnSpPr>
            <a:cxnSpLocks/>
          </p:cNvCxnSpPr>
          <p:nvPr/>
        </p:nvCxnSpPr>
        <p:spPr>
          <a:xfrm>
            <a:off x="3882567" y="4396599"/>
            <a:ext cx="0" cy="38742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8F3CA65E-418D-4CDE-BC86-138736DE78D2}"/>
              </a:ext>
            </a:extLst>
          </p:cNvPr>
          <p:cNvSpPr txBox="1"/>
          <p:nvPr/>
        </p:nvSpPr>
        <p:spPr>
          <a:xfrm>
            <a:off x="2582956" y="3847131"/>
            <a:ext cx="26064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low enforcement priority</a:t>
            </a:r>
          </a:p>
        </p:txBody>
      </p:sp>
    </p:spTree>
    <p:extLst>
      <p:ext uri="{BB962C8B-B14F-4D97-AF65-F5344CB8AC3E}">
        <p14:creationId xmlns:p14="http://schemas.microsoft.com/office/powerpoint/2010/main" val="3505238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12" grpId="0"/>
      <p:bldP spid="17" grpId="0"/>
      <p:bldP spid="21" grpId="0"/>
      <p:bldP spid="2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7D851A-FD61-7BA8-F3B8-911E7CCB19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38E737EF-2CA8-1E88-A6A4-C472060674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2800" dirty="0"/>
              <a:t>the legal framework (</a:t>
            </a:r>
            <a:r>
              <a:rPr lang="en-US" sz="2800" dirty="0">
                <a:solidFill>
                  <a:srgbClr val="C00000"/>
                </a:solidFill>
              </a:rPr>
              <a:t>Ontario</a:t>
            </a:r>
            <a:r>
              <a:rPr lang="en-US" sz="2800" dirty="0"/>
              <a:t>)</a:t>
            </a:r>
            <a:endParaRPr lang="en-US" sz="2800" dirty="0">
              <a:solidFill>
                <a:srgbClr val="C0000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77DF9C5-EFA0-4495-95AE-E1854EAFE711}"/>
              </a:ext>
            </a:extLst>
          </p:cNvPr>
          <p:cNvSpPr txBox="1"/>
          <p:nvPr/>
        </p:nvSpPr>
        <p:spPr>
          <a:xfrm>
            <a:off x="2844799" y="1930400"/>
            <a:ext cx="42085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latin typeface="Avenir Next Condensed Demi Bold" panose="020B0506020202020204" pitchFamily="34" charset="0"/>
              </a:rPr>
              <a:t>governed by the </a:t>
            </a:r>
            <a:r>
              <a:rPr lang="en-US" sz="2400" b="1" i="1" dirty="0">
                <a:latin typeface="Avenir Next Condensed Demi Bold" panose="020B0506020202020204" pitchFamily="34" charset="0"/>
              </a:rPr>
              <a:t>Safe Streets Act</a:t>
            </a: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76C0072A-4F49-D1A0-0511-980B4D09CE88}"/>
              </a:ext>
            </a:extLst>
          </p:cNvPr>
          <p:cNvCxnSpPr>
            <a:cxnSpLocks/>
          </p:cNvCxnSpPr>
          <p:nvPr/>
        </p:nvCxnSpPr>
        <p:spPr>
          <a:xfrm>
            <a:off x="5617029" y="3284617"/>
            <a:ext cx="0" cy="59069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2E0E9716-E613-3F5D-785E-32418FA85CCC}"/>
              </a:ext>
            </a:extLst>
          </p:cNvPr>
          <p:cNvSpPr txBox="1"/>
          <p:nvPr/>
        </p:nvSpPr>
        <p:spPr>
          <a:xfrm>
            <a:off x="4875960" y="3993606"/>
            <a:ext cx="14821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aggressive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FC47662-DDD2-5AA6-760E-DBDBF548F431}"/>
              </a:ext>
            </a:extLst>
          </p:cNvPr>
          <p:cNvSpPr txBox="1"/>
          <p:nvPr/>
        </p:nvSpPr>
        <p:spPr>
          <a:xfrm>
            <a:off x="3715291" y="5036457"/>
            <a:ext cx="41949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000" dirty="0"/>
              <a:t>solicitation to a “</a:t>
            </a:r>
            <a:r>
              <a:rPr lang="en-CA" sz="2000" b="1" dirty="0"/>
              <a:t>captive audience</a:t>
            </a:r>
            <a:r>
              <a:rPr lang="en-CA" sz="2000" dirty="0"/>
              <a:t>”— including interactions with </a:t>
            </a:r>
            <a:r>
              <a:rPr lang="en-CA" sz="2000" b="1" dirty="0"/>
              <a:t>occupants of motor vehicles</a:t>
            </a:r>
            <a:r>
              <a:rPr lang="en-CA" sz="2000" dirty="0"/>
              <a:t>.</a:t>
            </a:r>
            <a:r>
              <a:rPr lang="en-CA" sz="2000" dirty="0">
                <a:effectLst/>
              </a:rPr>
              <a:t> </a:t>
            </a:r>
            <a:endParaRPr lang="en-US" sz="2000" dirty="0"/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9A99E2FB-3D05-3EAF-5A86-E351D69EC13E}"/>
              </a:ext>
            </a:extLst>
          </p:cNvPr>
          <p:cNvCxnSpPr>
            <a:cxnSpLocks/>
          </p:cNvCxnSpPr>
          <p:nvPr/>
        </p:nvCxnSpPr>
        <p:spPr>
          <a:xfrm>
            <a:off x="5617029" y="4431246"/>
            <a:ext cx="0" cy="59069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BD797E0B-3CA8-8A33-FB4E-C9B8B69FC511}"/>
              </a:ext>
            </a:extLst>
          </p:cNvPr>
          <p:cNvCxnSpPr>
            <a:cxnSpLocks/>
          </p:cNvCxnSpPr>
          <p:nvPr/>
        </p:nvCxnSpPr>
        <p:spPr>
          <a:xfrm>
            <a:off x="7402286" y="3299131"/>
            <a:ext cx="2394857" cy="162121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B8B164CA-42DE-ED16-D72B-8276AF43A8BD}"/>
              </a:ext>
            </a:extLst>
          </p:cNvPr>
          <p:cNvSpPr txBox="1"/>
          <p:nvPr/>
        </p:nvSpPr>
        <p:spPr>
          <a:xfrm>
            <a:off x="8856976" y="5021943"/>
            <a:ext cx="26572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dirty="0"/>
              <a:t>at traffic intersections</a:t>
            </a:r>
            <a:r>
              <a:rPr lang="en-CA" sz="2000" dirty="0">
                <a:effectLst/>
              </a:rPr>
              <a:t> </a:t>
            </a:r>
            <a:endParaRPr lang="en-US" sz="20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EBCE3E3-DA22-3F39-AD58-F5970F2E7CD4}"/>
              </a:ext>
            </a:extLst>
          </p:cNvPr>
          <p:cNvSpPr txBox="1"/>
          <p:nvPr/>
        </p:nvSpPr>
        <p:spPr>
          <a:xfrm>
            <a:off x="2844799" y="2428258"/>
            <a:ext cx="32237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 Condensed Demi Bold" panose="020B0506020202020204" pitchFamily="34" charset="0"/>
                <a:ea typeface="+mn-ea"/>
                <a:cs typeface="+mn-cs"/>
              </a:rPr>
              <a:t>not prohibited outright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2DB07A2-63F2-7ADD-F13E-B1F97D3B2B33}"/>
              </a:ext>
            </a:extLst>
          </p:cNvPr>
          <p:cNvSpPr txBox="1"/>
          <p:nvPr/>
        </p:nvSpPr>
        <p:spPr>
          <a:xfrm>
            <a:off x="2844799" y="2904437"/>
            <a:ext cx="6563720" cy="8156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 Condensed Demi Bold" panose="020B0506020202020204" pitchFamily="34" charset="0"/>
                <a:ea typeface="+mn-ea"/>
                <a:cs typeface="+mn-cs"/>
              </a:rPr>
              <a:t>regulates specific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venir Next Condensed Demi Bold" panose="020B0506020202020204" pitchFamily="34" charset="0"/>
                <a:ea typeface="+mn-ea"/>
                <a:cs typeface="+mn-cs"/>
              </a:rPr>
              <a:t>forms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 Condensed Demi Bold" panose="020B0506020202020204" pitchFamily="34" charset="0"/>
                <a:ea typeface="+mn-ea"/>
                <a:cs typeface="+mn-cs"/>
              </a:rPr>
              <a:t> and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venir Next Condensed Demi Bold" panose="020B0506020202020204" pitchFamily="34" charset="0"/>
                <a:ea typeface="+mn-ea"/>
                <a:cs typeface="+mn-cs"/>
              </a:rPr>
              <a:t>locations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 Condensed Demi Bold" panose="020B0506020202020204" pitchFamily="34" charset="0"/>
                <a:ea typeface="+mn-ea"/>
                <a:cs typeface="+mn-cs"/>
              </a:rPr>
              <a:t> of solicitation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2819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  <p:bldP spid="13" grpId="0"/>
      <p:bldP spid="18" grpId="0"/>
      <p:bldP spid="1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F20073-497D-0783-E1EC-24957E2129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A694F16E-FD5A-4A6B-818E-9F64DAAF05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2800" dirty="0"/>
              <a:t>the </a:t>
            </a:r>
            <a:r>
              <a:rPr lang="en-US" sz="2800" dirty="0">
                <a:solidFill>
                  <a:srgbClr val="C00000"/>
                </a:solidFill>
              </a:rPr>
              <a:t>Canadian</a:t>
            </a:r>
            <a:r>
              <a:rPr lang="en-US" sz="2800" dirty="0"/>
              <a:t> model</a:t>
            </a:r>
            <a:endParaRPr lang="en-US" sz="2800" dirty="0">
              <a:solidFill>
                <a:srgbClr val="C0000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94FC27C-A346-4FAB-156A-114C7AAF2F89}"/>
              </a:ext>
            </a:extLst>
          </p:cNvPr>
          <p:cNvSpPr txBox="1"/>
          <p:nvPr/>
        </p:nvSpPr>
        <p:spPr>
          <a:xfrm>
            <a:off x="2627089" y="1930400"/>
            <a:ext cx="72996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atin typeface="Avenir Next Condensed Demi Bold" panose="020B0506020202020204" pitchFamily="34" charset="0"/>
              </a:rPr>
              <a:t>a similar approach to regulation exists across Canada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3C43521-B4BF-0743-17CD-AF66F346435A}"/>
              </a:ext>
            </a:extLst>
          </p:cNvPr>
          <p:cNvSpPr txBox="1"/>
          <p:nvPr/>
        </p:nvSpPr>
        <p:spPr>
          <a:xfrm>
            <a:off x="3352803" y="2553286"/>
            <a:ext cx="6415315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CA" sz="2200" b="1" dirty="0">
                <a:latin typeface="Calibri" panose="020F0502020204030204" pitchFamily="34" charset="0"/>
                <a:cs typeface="Calibri" panose="020F0502020204030204" pitchFamily="34" charset="0"/>
              </a:rPr>
              <a:t>Calgary</a:t>
            </a:r>
            <a:r>
              <a:rPr lang="en-CA" sz="2200" dirty="0">
                <a:latin typeface="Calibri" panose="020F0502020204030204" pitchFamily="34" charset="0"/>
                <a:cs typeface="Calibri" panose="020F0502020204030204" pitchFamily="34" charset="0"/>
              </a:rPr>
              <a:t> prohibits standing on medians or approaching vehicles in traffic</a:t>
            </a:r>
            <a:r>
              <a:rPr lang="en-CA" sz="22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CA" sz="2200" dirty="0">
                <a:latin typeface="Calibri" panose="020F0502020204030204" pitchFamily="34" charset="0"/>
                <a:cs typeface="Calibri" panose="020F0502020204030204" pitchFamily="34" charset="0"/>
              </a:rPr>
              <a:t>Regulations in </a:t>
            </a:r>
            <a:r>
              <a:rPr lang="en-CA" sz="2200" b="1" dirty="0">
                <a:latin typeface="Calibri" panose="020F0502020204030204" pitchFamily="34" charset="0"/>
                <a:cs typeface="Calibri" panose="020F0502020204030204" pitchFamily="34" charset="0"/>
              </a:rPr>
              <a:t>Vancouver</a:t>
            </a:r>
            <a:r>
              <a:rPr lang="en-CA" sz="2200" dirty="0">
                <a:latin typeface="Calibri" panose="020F0502020204030204" pitchFamily="34" charset="0"/>
                <a:cs typeface="Calibri" panose="020F0502020204030204" pitchFamily="34" charset="0"/>
              </a:rPr>
              <a:t> focus on obstructive or unsafe behaviour rather than solicitation itself</a:t>
            </a:r>
            <a:r>
              <a:rPr lang="en-CA" sz="22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CA" sz="2200" dirty="0">
                <a:latin typeface="Calibri" panose="020F0502020204030204" pitchFamily="34" charset="0"/>
                <a:cs typeface="Calibri" panose="020F0502020204030204" pitchFamily="34" charset="0"/>
              </a:rPr>
              <a:t>Consistency </a:t>
            </a:r>
            <a:r>
              <a:rPr lang="en-CA" sz="2200" b="1" dirty="0">
                <a:latin typeface="Calibri" panose="020F0502020204030204" pitchFamily="34" charset="0"/>
                <a:cs typeface="Calibri" panose="020F0502020204030204" pitchFamily="34" charset="0"/>
              </a:rPr>
              <a:t>across Canada</a:t>
            </a:r>
            <a:r>
              <a:rPr lang="en-CA" sz="2200" dirty="0">
                <a:latin typeface="Calibri" panose="020F0502020204030204" pitchFamily="34" charset="0"/>
                <a:cs typeface="Calibri" panose="020F0502020204030204" pitchFamily="34" charset="0"/>
              </a:rPr>
              <a:t>:  panhandling is regulated through </a:t>
            </a:r>
            <a:r>
              <a:rPr lang="en-CA" sz="2200" b="1" dirty="0">
                <a:latin typeface="Calibri" panose="020F0502020204030204" pitchFamily="34" charset="0"/>
                <a:cs typeface="Calibri" panose="020F0502020204030204" pitchFamily="34" charset="0"/>
              </a:rPr>
              <a:t>location- and behaviour-based restrictions</a:t>
            </a:r>
            <a:r>
              <a:rPr lang="en-CA" sz="2200" dirty="0">
                <a:latin typeface="Calibri" panose="020F0502020204030204" pitchFamily="34" charset="0"/>
                <a:cs typeface="Calibri" panose="020F0502020204030204" pitchFamily="34" charset="0"/>
              </a:rPr>
              <a:t>, rather than outright bans</a:t>
            </a:r>
            <a:r>
              <a:rPr lang="en-CA" sz="22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99565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570E1E-DF8A-2153-9A0D-75F7A05F8B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C0254DEB-D97F-158C-8857-1DF68BCA94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2800" dirty="0"/>
              <a:t>why regulate </a:t>
            </a:r>
            <a:r>
              <a:rPr lang="en-US" sz="2800" dirty="0">
                <a:solidFill>
                  <a:srgbClr val="C00000"/>
                </a:solidFill>
              </a:rPr>
              <a:t>intersections?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05DF077-25B8-3137-CE81-3E5624851B16}"/>
              </a:ext>
            </a:extLst>
          </p:cNvPr>
          <p:cNvSpPr txBox="1"/>
          <p:nvPr/>
        </p:nvSpPr>
        <p:spPr>
          <a:xfrm>
            <a:off x="3280232" y="2197893"/>
            <a:ext cx="6415315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CA" sz="2400" dirty="0">
                <a:latin typeface="Calibri" panose="020F0502020204030204" pitchFamily="34" charset="0"/>
                <a:cs typeface="Calibri" panose="020F0502020204030204" pitchFamily="34" charset="0"/>
              </a:rPr>
              <a:t>justified on </a:t>
            </a:r>
            <a:r>
              <a:rPr lang="en-CA" sz="2400" b="1" dirty="0">
                <a:latin typeface="Avenir Next Condensed Demi Bold" panose="020B0506020202020204" pitchFamily="34" charset="0"/>
                <a:cs typeface="Calibri" panose="020F0502020204030204" pitchFamily="34" charset="0"/>
              </a:rPr>
              <a:t>safety grounds</a:t>
            </a:r>
            <a:endParaRPr lang="en-CA" sz="2400" b="1" dirty="0">
              <a:effectLst/>
              <a:latin typeface="Avenir Next Condensed Demi Bold" panose="020B0506020202020204" pitchFamily="34" charset="0"/>
              <a:cs typeface="Calibri" panose="020F0502020204030204" pitchFamily="34" charset="0"/>
            </a:endParaRP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CA" sz="2400" dirty="0">
                <a:latin typeface="Calibri" panose="020F0502020204030204" pitchFamily="34" charset="0"/>
                <a:cs typeface="Calibri" panose="020F0502020204030204" pitchFamily="34" charset="0"/>
              </a:rPr>
              <a:t>interactions between drivers and pedestrians can create </a:t>
            </a:r>
            <a:r>
              <a:rPr lang="en-CA" sz="2400" b="1" dirty="0">
                <a:latin typeface="Avenir Next Condensed Demi Bold" panose="020B0506020202020204" pitchFamily="34" charset="0"/>
              </a:rPr>
              <a:t>risks due to distraction or unpredictable movement</a:t>
            </a:r>
            <a:r>
              <a:rPr lang="en-CA" sz="2400" b="1" dirty="0">
                <a:effectLst/>
                <a:latin typeface="Avenir Next Condensed Demi Bold" panose="020B0506020202020204" pitchFamily="34" charset="0"/>
              </a:rPr>
              <a:t> 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CA" sz="2400" b="1" dirty="0">
                <a:latin typeface="Avenir Next Condensed Demi Bold" panose="020B0506020202020204" pitchFamily="34" charset="0"/>
              </a:rPr>
              <a:t>limited evidence </a:t>
            </a:r>
            <a:r>
              <a:rPr lang="en-CA" sz="2400" dirty="0">
                <a:latin typeface="Calibri" panose="020F0502020204030204" pitchFamily="34" charset="0"/>
                <a:cs typeface="Calibri" panose="020F0502020204030204" pitchFamily="34" charset="0"/>
              </a:rPr>
              <a:t>directly linking panhandling to increased collision rates 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46777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B0A519-8544-9A53-E25E-ACD8B5C372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0F49E2B4-892A-9E7D-3261-A2EEE66316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CA" sz="2800" dirty="0">
                <a:solidFill>
                  <a:srgbClr val="C00000"/>
                </a:solidFill>
              </a:rPr>
              <a:t>broader</a:t>
            </a:r>
            <a:r>
              <a:rPr lang="en-CA" sz="2800" dirty="0"/>
              <a:t> </a:t>
            </a:r>
            <a:r>
              <a:rPr lang="en-CA" sz="2800" dirty="0">
                <a:solidFill>
                  <a:srgbClr val="C00000"/>
                </a:solidFill>
              </a:rPr>
              <a:t>motivations </a:t>
            </a:r>
            <a:r>
              <a:rPr lang="en-CA" sz="2800" dirty="0"/>
              <a:t>for regulating panhandling…</a:t>
            </a:r>
            <a:r>
              <a:rPr lang="en-CA" sz="2800" dirty="0">
                <a:effectLst/>
              </a:rPr>
              <a:t> </a:t>
            </a:r>
            <a:endParaRPr lang="en-US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A3BE1FA-43C6-2E4A-4F0E-27286078C13F}"/>
              </a:ext>
            </a:extLst>
          </p:cNvPr>
          <p:cNvSpPr txBox="1"/>
          <p:nvPr/>
        </p:nvSpPr>
        <p:spPr>
          <a:xfrm>
            <a:off x="3280232" y="2197893"/>
            <a:ext cx="6415315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CA" sz="2400" dirty="0">
                <a:latin typeface="Calibri" panose="020F0502020204030204" pitchFamily="34" charset="0"/>
                <a:cs typeface="Calibri" panose="020F0502020204030204" pitchFamily="34" charset="0"/>
              </a:rPr>
              <a:t>concerns about </a:t>
            </a:r>
            <a:r>
              <a:rPr lang="en-CA" sz="2400" b="1" dirty="0">
                <a:latin typeface="Avenir Next Condensed Demi Bold" panose="020B0506020202020204" pitchFamily="34" charset="0"/>
                <a:cs typeface="Calibri" panose="020F0502020204030204" pitchFamily="34" charset="0"/>
              </a:rPr>
              <a:t>public order </a:t>
            </a:r>
            <a:r>
              <a:rPr lang="en-CA" sz="2400" dirty="0">
                <a:latin typeface="Calibri" panose="020F0502020204030204" pitchFamily="34" charset="0"/>
                <a:cs typeface="Calibri" panose="020F0502020204030204" pitchFamily="34" charset="0"/>
              </a:rPr>
              <a:t>and the </a:t>
            </a:r>
            <a:r>
              <a:rPr lang="en-CA" sz="2400" b="1" dirty="0">
                <a:latin typeface="Avenir Next Condensed Demi Bold" panose="020B0506020202020204" pitchFamily="34" charset="0"/>
                <a:cs typeface="Calibri" panose="020F0502020204030204" pitchFamily="34" charset="0"/>
              </a:rPr>
              <a:t>visibility of poverty 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CA" sz="2400" dirty="0">
                <a:latin typeface="Calibri" panose="020F0502020204030204" pitchFamily="34" charset="0"/>
                <a:cs typeface="Calibri" panose="020F0502020204030204" pitchFamily="34" charset="0"/>
              </a:rPr>
              <a:t>concerns of businesses and local stakeholders about </a:t>
            </a:r>
            <a:r>
              <a:rPr lang="en-CA" sz="2400" b="1" dirty="0">
                <a:latin typeface="Avenir Next Condensed Demi Bold" panose="020B0506020202020204" pitchFamily="34" charset="0"/>
                <a:cs typeface="Calibri" panose="020F0502020204030204" pitchFamily="34" charset="0"/>
              </a:rPr>
              <a:t>impacts on tourism, commerce, and perceptions of safety</a:t>
            </a:r>
            <a:endParaRPr lang="en-CA" sz="2400" b="1" dirty="0">
              <a:effectLst/>
              <a:latin typeface="Avenir Next Condensed Demi Bold" panose="020B050602020202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5609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44823A-DAFD-61CF-FA08-497E3EA1AD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416F94A6-503F-28EA-F243-632BC1DD62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CA" sz="2800" dirty="0"/>
              <a:t>who panhandles at</a:t>
            </a:r>
            <a:r>
              <a:rPr lang="en-CA" sz="2800" dirty="0">
                <a:solidFill>
                  <a:srgbClr val="C00000"/>
                </a:solidFill>
              </a:rPr>
              <a:t> intersections?</a:t>
            </a:r>
            <a:endParaRPr lang="en-US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A4C418F-214F-A070-0749-80E4A791D8DC}"/>
              </a:ext>
            </a:extLst>
          </p:cNvPr>
          <p:cNvSpPr txBox="1"/>
          <p:nvPr/>
        </p:nvSpPr>
        <p:spPr>
          <a:xfrm>
            <a:off x="3265718" y="2197893"/>
            <a:ext cx="6415315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CA" sz="2400" dirty="0">
                <a:latin typeface="Calibri" panose="020F0502020204030204" pitchFamily="34" charset="0"/>
                <a:cs typeface="Calibri" panose="020F0502020204030204" pitchFamily="34" charset="0"/>
              </a:rPr>
              <a:t>subset of the broader panhandling population 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CA" sz="2400" dirty="0">
                <a:latin typeface="Calibri" panose="020F0502020204030204" pitchFamily="34" charset="0"/>
                <a:cs typeface="Calibri" panose="020F0502020204030204" pitchFamily="34" charset="0"/>
              </a:rPr>
              <a:t>Many are experiencing </a:t>
            </a:r>
            <a:r>
              <a:rPr lang="en-CA" sz="2400" b="1" dirty="0">
                <a:latin typeface="Avenir Next Condensed Demi Bold" panose="020B0506020202020204" pitchFamily="34" charset="0"/>
                <a:cs typeface="Calibri" panose="020F0502020204030204" pitchFamily="34" charset="0"/>
              </a:rPr>
              <a:t>housing precarity</a:t>
            </a:r>
            <a:r>
              <a:rPr lang="en-CA" sz="2400" dirty="0">
                <a:latin typeface="Calibri" panose="020F0502020204030204" pitchFamily="34" charset="0"/>
                <a:cs typeface="Calibri" panose="020F0502020204030204" pitchFamily="34" charset="0"/>
              </a:rPr>
              <a:t>, and a significant number are </a:t>
            </a:r>
            <a:r>
              <a:rPr lang="en-CA" sz="2400" b="1" dirty="0">
                <a:latin typeface="Avenir Next Condensed Demi Bold" panose="020B0506020202020204" pitchFamily="34" charset="0"/>
                <a:cs typeface="Calibri" panose="020F0502020204030204" pitchFamily="34" charset="0"/>
              </a:rPr>
              <a:t>shelter users</a:t>
            </a:r>
            <a:r>
              <a:rPr lang="en-CA" sz="2400" b="1" dirty="0">
                <a:effectLst/>
                <a:latin typeface="Avenir Next Condensed Demi Bold" panose="020B0506020202020204" pitchFamily="34" charset="0"/>
                <a:cs typeface="Calibri" panose="020F0502020204030204" pitchFamily="34" charset="0"/>
              </a:rPr>
              <a:t> 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CA" sz="2400" dirty="0">
                <a:latin typeface="Calibri" panose="020F0502020204030204" pitchFamily="34" charset="0"/>
                <a:cs typeface="Calibri" panose="020F0502020204030204" pitchFamily="34" charset="0"/>
              </a:rPr>
              <a:t>relatively </a:t>
            </a:r>
            <a:r>
              <a:rPr lang="en-CA" sz="2400" b="1" dirty="0">
                <a:latin typeface="Avenir Next Condensed Demi Bold" panose="020B0506020202020204" pitchFamily="34" charset="0"/>
                <a:cs typeface="Calibri" panose="020F0502020204030204" pitchFamily="34" charset="0"/>
              </a:rPr>
              <a:t>mobile</a:t>
            </a:r>
            <a:r>
              <a:rPr lang="en-CA" sz="2400" dirty="0">
                <a:latin typeface="Calibri" panose="020F0502020204030204" pitchFamily="34" charset="0"/>
                <a:cs typeface="Calibri" panose="020F0502020204030204" pitchFamily="34" charset="0"/>
              </a:rPr>
              <a:t> and </a:t>
            </a:r>
            <a:r>
              <a:rPr lang="en-CA" sz="2400" b="1" dirty="0">
                <a:latin typeface="Avenir Next Condensed Demi Bold" panose="020B0506020202020204" pitchFamily="34" charset="0"/>
                <a:cs typeface="Calibri" panose="020F0502020204030204" pitchFamily="34" charset="0"/>
              </a:rPr>
              <a:t>able to tolerate risk</a:t>
            </a:r>
            <a:r>
              <a:rPr lang="en-CA" sz="2400" b="1" dirty="0">
                <a:effectLst/>
                <a:latin typeface="Avenir Next Condensed Demi Bold" panose="020B0506020202020204" pitchFamily="34" charset="0"/>
                <a:cs typeface="Calibri" panose="020F0502020204030204" pitchFamily="34" charset="0"/>
              </a:rPr>
              <a:t> 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CA" sz="2400" dirty="0">
                <a:latin typeface="Calibri" panose="020F0502020204030204" pitchFamily="34" charset="0"/>
                <a:cs typeface="Calibri" panose="020F0502020204030204" pitchFamily="34" charset="0"/>
              </a:rPr>
              <a:t>individuals who are </a:t>
            </a:r>
            <a:r>
              <a:rPr lang="en-CA" sz="2400" b="1" dirty="0">
                <a:latin typeface="Avenir Next Condensed Demi Bold" panose="020B0506020202020204" pitchFamily="34" charset="0"/>
                <a:cs typeface="Calibri" panose="020F0502020204030204" pitchFamily="34" charset="0"/>
              </a:rPr>
              <a:t>particularly motivated </a:t>
            </a:r>
            <a:r>
              <a:rPr lang="en-CA" sz="2400" dirty="0">
                <a:latin typeface="Calibri" panose="020F0502020204030204" pitchFamily="34" charset="0"/>
                <a:cs typeface="Calibri" panose="020F0502020204030204" pitchFamily="34" charset="0"/>
              </a:rPr>
              <a:t>to supplement their income</a:t>
            </a:r>
            <a:r>
              <a:rPr lang="en-CA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CA" sz="2400" dirty="0">
                <a:latin typeface="Calibri" panose="020F0502020204030204" pitchFamily="34" charset="0"/>
                <a:cs typeface="Calibri" panose="020F0502020204030204" pitchFamily="34" charset="0"/>
              </a:rPr>
              <a:t>despite appearances, there is </a:t>
            </a:r>
            <a:r>
              <a:rPr lang="en-CA" sz="2400" b="1" dirty="0">
                <a:latin typeface="Avenir Next Condensed Demi Bold" panose="020B0506020202020204" pitchFamily="34" charset="0"/>
                <a:cs typeface="Calibri" panose="020F0502020204030204" pitchFamily="34" charset="0"/>
              </a:rPr>
              <a:t>little evidence </a:t>
            </a:r>
            <a:r>
              <a:rPr lang="en-CA" sz="2400" dirty="0">
                <a:latin typeface="Calibri" panose="020F0502020204030204" pitchFamily="34" charset="0"/>
                <a:cs typeface="Calibri" panose="020F0502020204030204" pitchFamily="34" charset="0"/>
              </a:rPr>
              <a:t>that panhandling at intersections is formally </a:t>
            </a:r>
            <a:r>
              <a:rPr lang="en-CA" sz="2400" b="1" dirty="0">
                <a:latin typeface="Avenir Next Condensed Demi Bold" panose="020B0506020202020204" pitchFamily="34" charset="0"/>
                <a:cs typeface="Calibri" panose="020F0502020204030204" pitchFamily="34" charset="0"/>
              </a:rPr>
              <a:t>organized or exploitative</a:t>
            </a:r>
            <a:r>
              <a:rPr lang="en-CA" sz="2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CA" sz="2400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89008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5912</TotalTime>
  <Words>683</Words>
  <Application>Microsoft Macintosh PowerPoint</Application>
  <PresentationFormat>Widescreen</PresentationFormat>
  <Paragraphs>107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Aptos</vt:lpstr>
      <vt:lpstr>Aptos Display</vt:lpstr>
      <vt:lpstr>Arial</vt:lpstr>
      <vt:lpstr>Avenir Next Condensed</vt:lpstr>
      <vt:lpstr>Avenir Next Condensed Demi Bold</vt:lpstr>
      <vt:lpstr>Calibri</vt:lpstr>
      <vt:lpstr>Office Theme</vt:lpstr>
      <vt:lpstr>Red Lights and Hard Realities:  Understanding Panhandling at Intersections </vt:lpstr>
      <vt:lpstr>introduction</vt:lpstr>
      <vt:lpstr>panhandling at intersections</vt:lpstr>
      <vt:lpstr>defining panhandling…</vt:lpstr>
      <vt:lpstr>the legal framework (Ontario)</vt:lpstr>
      <vt:lpstr>the Canadian model</vt:lpstr>
      <vt:lpstr>why regulate intersections?</vt:lpstr>
      <vt:lpstr>broader motivations for regulating panhandling… </vt:lpstr>
      <vt:lpstr>who panhandles at intersections?</vt:lpstr>
      <vt:lpstr>why intersections?</vt:lpstr>
      <vt:lpstr>enforcement in practice</vt:lpstr>
      <vt:lpstr>limits of enforcement…</vt:lpstr>
      <vt:lpstr>beyond enforcement</vt:lpstr>
      <vt:lpstr>outreach and co-response </vt:lpstr>
      <vt:lpstr>structural drivers</vt:lpstr>
      <vt:lpstr>shelter dynamics </vt:lpstr>
      <vt:lpstr>conclusions / takeaways</vt:lpstr>
      <vt:lpstr>conclusions / takeaways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Benjamin Gianni</dc:creator>
  <cp:lastModifiedBy>Benjamin Gianni</cp:lastModifiedBy>
  <cp:revision>19</cp:revision>
  <dcterms:created xsi:type="dcterms:W3CDTF">2026-04-26T13:14:31Z</dcterms:created>
  <dcterms:modified xsi:type="dcterms:W3CDTF">2026-04-30T16:43:48Z</dcterms:modified>
</cp:coreProperties>
</file>